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data3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65" r:id="rId4"/>
    <p:sldId id="269" r:id="rId5"/>
    <p:sldId id="268" r:id="rId6"/>
    <p:sldId id="267" r:id="rId7"/>
    <p:sldId id="293" r:id="rId8"/>
    <p:sldId id="256" r:id="rId9"/>
    <p:sldId id="301" r:id="rId10"/>
    <p:sldId id="302" r:id="rId11"/>
    <p:sldId id="320" r:id="rId12"/>
    <p:sldId id="303" r:id="rId13"/>
    <p:sldId id="304" r:id="rId14"/>
    <p:sldId id="305" r:id="rId15"/>
    <p:sldId id="307" r:id="rId16"/>
    <p:sldId id="306" r:id="rId17"/>
    <p:sldId id="308" r:id="rId18"/>
    <p:sldId id="309" r:id="rId19"/>
    <p:sldId id="321" r:id="rId20"/>
    <p:sldId id="323" r:id="rId21"/>
    <p:sldId id="322" r:id="rId22"/>
    <p:sldId id="310" r:id="rId23"/>
    <p:sldId id="311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A8A73221-6DC6-4FC4-A18D-A3FF268A8BC7}">
          <p14:sldIdLst>
            <p14:sldId id="258"/>
            <p14:sldId id="273"/>
            <p14:sldId id="265"/>
            <p14:sldId id="269"/>
            <p14:sldId id="268"/>
            <p14:sldId id="267"/>
            <p14:sldId id="293"/>
            <p14:sldId id="256"/>
            <p14:sldId id="301"/>
            <p14:sldId id="302"/>
          </p14:sldIdLst>
        </p14:section>
        <p14:section name="Untitled Section" id="{3670285A-F799-4D6E-9891-D1CE382C2F7C}">
          <p14:sldIdLst>
            <p14:sldId id="320"/>
            <p14:sldId id="303"/>
            <p14:sldId id="304"/>
            <p14:sldId id="305"/>
            <p14:sldId id="307"/>
            <p14:sldId id="306"/>
            <p14:sldId id="308"/>
            <p14:sldId id="309"/>
            <p14:sldId id="321"/>
            <p14:sldId id="323"/>
            <p14:sldId id="322"/>
            <p14:sldId id="310"/>
            <p14:sldId id="311"/>
            <p14:sldId id="312"/>
            <p14:sldId id="314"/>
            <p14:sldId id="315"/>
            <p14:sldId id="316"/>
            <p14:sldId id="317"/>
            <p14:sldId id="318"/>
            <p14:sldId id="319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>
      <p:cViewPr varScale="1">
        <p:scale>
          <a:sx n="54" d="100"/>
          <a:sy n="54" d="100"/>
        </p:scale>
        <p:origin x="-11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B8942-FB9D-4162-82B0-B9479C6E11C6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869AF7E-EC70-4AC1-B794-50FC3F3C549F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IN" sz="4800" b="1" dirty="0"/>
            <a:t>TYPES OF VARIATION</a:t>
          </a:r>
        </a:p>
      </dgm:t>
    </dgm:pt>
    <dgm:pt modelId="{8E317919-34DF-41B5-8CFC-C7905A4F1EE9}" type="parTrans" cxnId="{81628CCC-49BC-4FE0-ABEA-C50A224E6F03}">
      <dgm:prSet/>
      <dgm:spPr/>
      <dgm:t>
        <a:bodyPr/>
        <a:lstStyle/>
        <a:p>
          <a:endParaRPr lang="en-IN"/>
        </a:p>
      </dgm:t>
    </dgm:pt>
    <dgm:pt modelId="{480A6218-9B3D-4C2B-A3D7-1C53BF0D2804}" type="sibTrans" cxnId="{81628CCC-49BC-4FE0-ABEA-C50A224E6F03}">
      <dgm:prSet/>
      <dgm:spPr/>
      <dgm:t>
        <a:bodyPr/>
        <a:lstStyle/>
        <a:p>
          <a:endParaRPr lang="en-IN"/>
        </a:p>
      </dgm:t>
    </dgm:pt>
    <dgm:pt modelId="{392ADFC9-0593-42E4-9F34-1A2B28E56FC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3200" b="1" dirty="0"/>
            <a:t>DIRECT VARIATION</a:t>
          </a:r>
        </a:p>
      </dgm:t>
    </dgm:pt>
    <dgm:pt modelId="{658846D1-E8B3-4C3D-869D-73E1CF932FFB}" type="parTrans" cxnId="{7BF2C56C-8325-4C5A-8B9F-A03EA184CB94}">
      <dgm:prSet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AC429DF2-5FCA-42B9-AA72-B40E9C36ECC9}" type="sibTrans" cxnId="{7BF2C56C-8325-4C5A-8B9F-A03EA184CB94}">
      <dgm:prSet/>
      <dgm:spPr/>
      <dgm:t>
        <a:bodyPr/>
        <a:lstStyle/>
        <a:p>
          <a:endParaRPr lang="en-IN"/>
        </a:p>
      </dgm:t>
    </dgm:pt>
    <dgm:pt modelId="{77EFB8CB-BFA3-4C71-92C4-FCFD9DE6979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3600" b="1" dirty="0"/>
            <a:t>INVERSE VARIATION</a:t>
          </a:r>
        </a:p>
      </dgm:t>
    </dgm:pt>
    <dgm:pt modelId="{85AFF4F8-E61D-4F02-AAB9-21D00FA72A6C}" type="parTrans" cxnId="{9CDA8AA3-D446-4C3C-B7D8-736A94B60D17}">
      <dgm:prSet/>
      <dgm:spPr/>
      <dgm:t>
        <a:bodyPr/>
        <a:lstStyle/>
        <a:p>
          <a:endParaRPr lang="en-IN"/>
        </a:p>
      </dgm:t>
    </dgm:pt>
    <dgm:pt modelId="{B3749C7B-0016-4281-8A5D-E36CCB32F14A}" type="sibTrans" cxnId="{9CDA8AA3-D446-4C3C-B7D8-736A94B60D17}">
      <dgm:prSet/>
      <dgm:spPr/>
      <dgm:t>
        <a:bodyPr/>
        <a:lstStyle/>
        <a:p>
          <a:endParaRPr lang="en-IN"/>
        </a:p>
      </dgm:t>
    </dgm:pt>
    <dgm:pt modelId="{03DDC05D-404E-429A-BEE4-1023F40958F0}" type="pres">
      <dgm:prSet presAssocID="{ACEB8942-FB9D-4162-82B0-B9479C6E11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085028F-978A-4862-8334-271DDBE5B989}" type="pres">
      <dgm:prSet presAssocID="{A869AF7E-EC70-4AC1-B794-50FC3F3C549F}" presName="hierRoot1" presStyleCnt="0">
        <dgm:presLayoutVars>
          <dgm:hierBranch val="init"/>
        </dgm:presLayoutVars>
      </dgm:prSet>
      <dgm:spPr/>
    </dgm:pt>
    <dgm:pt modelId="{A2FA2401-4E6A-4637-8965-66A5847EEF2F}" type="pres">
      <dgm:prSet presAssocID="{A869AF7E-EC70-4AC1-B794-50FC3F3C549F}" presName="rootComposite1" presStyleCnt="0"/>
      <dgm:spPr/>
    </dgm:pt>
    <dgm:pt modelId="{0CDAB087-B65D-48E1-95F2-7D9173402BC7}" type="pres">
      <dgm:prSet presAssocID="{A869AF7E-EC70-4AC1-B794-50FC3F3C549F}" presName="rootText1" presStyleLbl="node0" presStyleIdx="0" presStyleCnt="1" custScaleX="135412" custScaleY="37548" custLinFactNeighborX="5485" custLinFactNeighborY="-345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1FCE91-2E34-44F6-985D-7FC03AB96847}" type="pres">
      <dgm:prSet presAssocID="{A869AF7E-EC70-4AC1-B794-50FC3F3C54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8407C84-8E4F-464B-B4F1-A460C98AA70F}" type="pres">
      <dgm:prSet presAssocID="{A869AF7E-EC70-4AC1-B794-50FC3F3C549F}" presName="hierChild2" presStyleCnt="0"/>
      <dgm:spPr/>
    </dgm:pt>
    <dgm:pt modelId="{CFFA6A6F-EFAA-45AA-9F53-D966D771C675}" type="pres">
      <dgm:prSet presAssocID="{658846D1-E8B3-4C3D-869D-73E1CF932FFB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D850F45-CD43-4C90-8FBC-005C1F4F7B4D}" type="pres">
      <dgm:prSet presAssocID="{392ADFC9-0593-42E4-9F34-1A2B28E56FC2}" presName="hierRoot2" presStyleCnt="0">
        <dgm:presLayoutVars>
          <dgm:hierBranch val="init"/>
        </dgm:presLayoutVars>
      </dgm:prSet>
      <dgm:spPr/>
    </dgm:pt>
    <dgm:pt modelId="{A8E4998C-BB75-4393-A986-8986729B540A}" type="pres">
      <dgm:prSet presAssocID="{392ADFC9-0593-42E4-9F34-1A2B28E56FC2}" presName="rootComposite" presStyleCnt="0"/>
      <dgm:spPr/>
    </dgm:pt>
    <dgm:pt modelId="{D61E2196-D912-484D-8FA6-46C02A3718A4}" type="pres">
      <dgm:prSet presAssocID="{392ADFC9-0593-42E4-9F34-1A2B28E56FC2}" presName="rootText" presStyleLbl="node2" presStyleIdx="0" presStyleCnt="2" custScaleX="78609" custScaleY="51924" custLinFactNeighborX="7597" custLinFactNeighborY="-96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FB360-D7A8-423C-A883-824C057B9CAF}" type="pres">
      <dgm:prSet presAssocID="{392ADFC9-0593-42E4-9F34-1A2B28E56FC2}" presName="rootConnector" presStyleLbl="node2" presStyleIdx="0" presStyleCnt="2"/>
      <dgm:spPr/>
      <dgm:t>
        <a:bodyPr/>
        <a:lstStyle/>
        <a:p>
          <a:endParaRPr lang="en-US"/>
        </a:p>
      </dgm:t>
    </dgm:pt>
    <dgm:pt modelId="{93F3C2A3-F451-4F11-8199-837193B7C4E2}" type="pres">
      <dgm:prSet presAssocID="{392ADFC9-0593-42E4-9F34-1A2B28E56FC2}" presName="hierChild4" presStyleCnt="0"/>
      <dgm:spPr/>
    </dgm:pt>
    <dgm:pt modelId="{A8E2F143-DDCD-4287-A3FF-33EC87B02370}" type="pres">
      <dgm:prSet presAssocID="{392ADFC9-0593-42E4-9F34-1A2B28E56FC2}" presName="hierChild5" presStyleCnt="0"/>
      <dgm:spPr/>
    </dgm:pt>
    <dgm:pt modelId="{C9A7384B-4F86-4672-9514-003AA7F960B0}" type="pres">
      <dgm:prSet presAssocID="{85AFF4F8-E61D-4F02-AAB9-21D00FA72A6C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2326978-DFF0-48B4-86A8-BE33722259A0}" type="pres">
      <dgm:prSet presAssocID="{77EFB8CB-BFA3-4C71-92C4-FCFD9DE69790}" presName="hierRoot2" presStyleCnt="0">
        <dgm:presLayoutVars>
          <dgm:hierBranch val="init"/>
        </dgm:presLayoutVars>
      </dgm:prSet>
      <dgm:spPr/>
    </dgm:pt>
    <dgm:pt modelId="{F4F14E9E-EE4A-4B17-872A-090E7E8868CF}" type="pres">
      <dgm:prSet presAssocID="{77EFB8CB-BFA3-4C71-92C4-FCFD9DE69790}" presName="rootComposite" presStyleCnt="0"/>
      <dgm:spPr/>
    </dgm:pt>
    <dgm:pt modelId="{7FB1D0B6-517B-4859-B4D1-7B3B0E0D6C8D}" type="pres">
      <dgm:prSet presAssocID="{77EFB8CB-BFA3-4C71-92C4-FCFD9DE69790}" presName="rootText" presStyleLbl="node2" presStyleIdx="1" presStyleCnt="2" custScaleX="81105" custScaleY="51924" custLinFactNeighborX="-2192" custLinFactNeighborY="-96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98A839-1586-4EFF-A709-DB08FF4F9998}" type="pres">
      <dgm:prSet presAssocID="{77EFB8CB-BFA3-4C71-92C4-FCFD9DE69790}" presName="rootConnector" presStyleLbl="node2" presStyleIdx="1" presStyleCnt="2"/>
      <dgm:spPr/>
      <dgm:t>
        <a:bodyPr/>
        <a:lstStyle/>
        <a:p>
          <a:endParaRPr lang="en-US"/>
        </a:p>
      </dgm:t>
    </dgm:pt>
    <dgm:pt modelId="{D4DD327F-048E-4A5B-850E-2D40C29D14A9}" type="pres">
      <dgm:prSet presAssocID="{77EFB8CB-BFA3-4C71-92C4-FCFD9DE69790}" presName="hierChild4" presStyleCnt="0"/>
      <dgm:spPr/>
    </dgm:pt>
    <dgm:pt modelId="{073851E1-C264-4AD0-97EA-AA37CA789EA6}" type="pres">
      <dgm:prSet presAssocID="{77EFB8CB-BFA3-4C71-92C4-FCFD9DE69790}" presName="hierChild5" presStyleCnt="0"/>
      <dgm:spPr/>
    </dgm:pt>
    <dgm:pt modelId="{1F5C5F67-6267-4103-A491-D3B7F161BF1F}" type="pres">
      <dgm:prSet presAssocID="{A869AF7E-EC70-4AC1-B794-50FC3F3C549F}" presName="hierChild3" presStyleCnt="0"/>
      <dgm:spPr/>
    </dgm:pt>
  </dgm:ptLst>
  <dgm:cxnLst>
    <dgm:cxn modelId="{AF1B0F08-DE3B-413B-8B54-A071498CC751}" type="presOf" srcId="{A869AF7E-EC70-4AC1-B794-50FC3F3C549F}" destId="{0CDAB087-B65D-48E1-95F2-7D9173402BC7}" srcOrd="0" destOrd="0" presId="urn:microsoft.com/office/officeart/2005/8/layout/orgChart1"/>
    <dgm:cxn modelId="{80D7E736-AF8D-4558-8C4D-6C6A668A43F2}" type="presOf" srcId="{392ADFC9-0593-42E4-9F34-1A2B28E56FC2}" destId="{A4DFB360-D7A8-423C-A883-824C057B9CAF}" srcOrd="1" destOrd="0" presId="urn:microsoft.com/office/officeart/2005/8/layout/orgChart1"/>
    <dgm:cxn modelId="{C75B8FE2-8206-4ED2-B050-C55FE0794358}" type="presOf" srcId="{ACEB8942-FB9D-4162-82B0-B9479C6E11C6}" destId="{03DDC05D-404E-429A-BEE4-1023F40958F0}" srcOrd="0" destOrd="0" presId="urn:microsoft.com/office/officeart/2005/8/layout/orgChart1"/>
    <dgm:cxn modelId="{4AFDAE1C-A424-4644-BD52-0A1E2C4C5918}" type="presOf" srcId="{77EFB8CB-BFA3-4C71-92C4-FCFD9DE69790}" destId="{7FB1D0B6-517B-4859-B4D1-7B3B0E0D6C8D}" srcOrd="0" destOrd="0" presId="urn:microsoft.com/office/officeart/2005/8/layout/orgChart1"/>
    <dgm:cxn modelId="{9CDA8AA3-D446-4C3C-B7D8-736A94B60D17}" srcId="{A869AF7E-EC70-4AC1-B794-50FC3F3C549F}" destId="{77EFB8CB-BFA3-4C71-92C4-FCFD9DE69790}" srcOrd="1" destOrd="0" parTransId="{85AFF4F8-E61D-4F02-AAB9-21D00FA72A6C}" sibTransId="{B3749C7B-0016-4281-8A5D-E36CCB32F14A}"/>
    <dgm:cxn modelId="{0979316E-4348-493B-8384-26C1E2F4F538}" type="presOf" srcId="{77EFB8CB-BFA3-4C71-92C4-FCFD9DE69790}" destId="{8698A839-1586-4EFF-A709-DB08FF4F9998}" srcOrd="1" destOrd="0" presId="urn:microsoft.com/office/officeart/2005/8/layout/orgChart1"/>
    <dgm:cxn modelId="{CE338F1B-1D68-4889-8925-49061997EEA5}" type="presOf" srcId="{85AFF4F8-E61D-4F02-AAB9-21D00FA72A6C}" destId="{C9A7384B-4F86-4672-9514-003AA7F960B0}" srcOrd="0" destOrd="0" presId="urn:microsoft.com/office/officeart/2005/8/layout/orgChart1"/>
    <dgm:cxn modelId="{81628CCC-49BC-4FE0-ABEA-C50A224E6F03}" srcId="{ACEB8942-FB9D-4162-82B0-B9479C6E11C6}" destId="{A869AF7E-EC70-4AC1-B794-50FC3F3C549F}" srcOrd="0" destOrd="0" parTransId="{8E317919-34DF-41B5-8CFC-C7905A4F1EE9}" sibTransId="{480A6218-9B3D-4C2B-A3D7-1C53BF0D2804}"/>
    <dgm:cxn modelId="{F072A358-6420-40C1-A99F-93DE5CBE7AD0}" type="presOf" srcId="{A869AF7E-EC70-4AC1-B794-50FC3F3C549F}" destId="{DB1FCE91-2E34-44F6-985D-7FC03AB96847}" srcOrd="1" destOrd="0" presId="urn:microsoft.com/office/officeart/2005/8/layout/orgChart1"/>
    <dgm:cxn modelId="{838A7CA3-789A-40B7-8A07-A0CEAC4F8B92}" type="presOf" srcId="{392ADFC9-0593-42E4-9F34-1A2B28E56FC2}" destId="{D61E2196-D912-484D-8FA6-46C02A3718A4}" srcOrd="0" destOrd="0" presId="urn:microsoft.com/office/officeart/2005/8/layout/orgChart1"/>
    <dgm:cxn modelId="{7BF2C56C-8325-4C5A-8B9F-A03EA184CB94}" srcId="{A869AF7E-EC70-4AC1-B794-50FC3F3C549F}" destId="{392ADFC9-0593-42E4-9F34-1A2B28E56FC2}" srcOrd="0" destOrd="0" parTransId="{658846D1-E8B3-4C3D-869D-73E1CF932FFB}" sibTransId="{AC429DF2-5FCA-42B9-AA72-B40E9C36ECC9}"/>
    <dgm:cxn modelId="{96805165-EFE6-4080-9307-1C8806714750}" type="presOf" srcId="{658846D1-E8B3-4C3D-869D-73E1CF932FFB}" destId="{CFFA6A6F-EFAA-45AA-9F53-D966D771C675}" srcOrd="0" destOrd="0" presId="urn:microsoft.com/office/officeart/2005/8/layout/orgChart1"/>
    <dgm:cxn modelId="{7EFAC6D7-9429-4361-AD69-6FAB8403C53F}" type="presParOf" srcId="{03DDC05D-404E-429A-BEE4-1023F40958F0}" destId="{C085028F-978A-4862-8334-271DDBE5B989}" srcOrd="0" destOrd="0" presId="urn:microsoft.com/office/officeart/2005/8/layout/orgChart1"/>
    <dgm:cxn modelId="{FA2A50C6-A184-4B27-A988-A6523AE86F51}" type="presParOf" srcId="{C085028F-978A-4862-8334-271DDBE5B989}" destId="{A2FA2401-4E6A-4637-8965-66A5847EEF2F}" srcOrd="0" destOrd="0" presId="urn:microsoft.com/office/officeart/2005/8/layout/orgChart1"/>
    <dgm:cxn modelId="{8F7AD6A1-FF11-495F-BBD5-13A7A7D58856}" type="presParOf" srcId="{A2FA2401-4E6A-4637-8965-66A5847EEF2F}" destId="{0CDAB087-B65D-48E1-95F2-7D9173402BC7}" srcOrd="0" destOrd="0" presId="urn:microsoft.com/office/officeart/2005/8/layout/orgChart1"/>
    <dgm:cxn modelId="{7CF1AD09-5037-4C33-A34D-49E8E365C745}" type="presParOf" srcId="{A2FA2401-4E6A-4637-8965-66A5847EEF2F}" destId="{DB1FCE91-2E34-44F6-985D-7FC03AB96847}" srcOrd="1" destOrd="0" presId="urn:microsoft.com/office/officeart/2005/8/layout/orgChart1"/>
    <dgm:cxn modelId="{8FC678DB-0CB8-484F-9800-29D2C1C062DD}" type="presParOf" srcId="{C085028F-978A-4862-8334-271DDBE5B989}" destId="{08407C84-8E4F-464B-B4F1-A460C98AA70F}" srcOrd="1" destOrd="0" presId="urn:microsoft.com/office/officeart/2005/8/layout/orgChart1"/>
    <dgm:cxn modelId="{A956B23C-2AD2-4CB6-A53B-AE05141EC235}" type="presParOf" srcId="{08407C84-8E4F-464B-B4F1-A460C98AA70F}" destId="{CFFA6A6F-EFAA-45AA-9F53-D966D771C675}" srcOrd="0" destOrd="0" presId="urn:microsoft.com/office/officeart/2005/8/layout/orgChart1"/>
    <dgm:cxn modelId="{DEACACB9-942A-444C-B7FC-7B5166DBFA13}" type="presParOf" srcId="{08407C84-8E4F-464B-B4F1-A460C98AA70F}" destId="{AD850F45-CD43-4C90-8FBC-005C1F4F7B4D}" srcOrd="1" destOrd="0" presId="urn:microsoft.com/office/officeart/2005/8/layout/orgChart1"/>
    <dgm:cxn modelId="{74C420FA-D1FA-4BA8-B8CC-A9D66341C9C5}" type="presParOf" srcId="{AD850F45-CD43-4C90-8FBC-005C1F4F7B4D}" destId="{A8E4998C-BB75-4393-A986-8986729B540A}" srcOrd="0" destOrd="0" presId="urn:microsoft.com/office/officeart/2005/8/layout/orgChart1"/>
    <dgm:cxn modelId="{CBBA0042-3683-4CB3-920E-654C66C58853}" type="presParOf" srcId="{A8E4998C-BB75-4393-A986-8986729B540A}" destId="{D61E2196-D912-484D-8FA6-46C02A3718A4}" srcOrd="0" destOrd="0" presId="urn:microsoft.com/office/officeart/2005/8/layout/orgChart1"/>
    <dgm:cxn modelId="{C79C0DCF-2BB9-457B-9313-284706FED644}" type="presParOf" srcId="{A8E4998C-BB75-4393-A986-8986729B540A}" destId="{A4DFB360-D7A8-423C-A883-824C057B9CAF}" srcOrd="1" destOrd="0" presId="urn:microsoft.com/office/officeart/2005/8/layout/orgChart1"/>
    <dgm:cxn modelId="{1DCBDEEB-5E01-428A-AFB4-974875C59694}" type="presParOf" srcId="{AD850F45-CD43-4C90-8FBC-005C1F4F7B4D}" destId="{93F3C2A3-F451-4F11-8199-837193B7C4E2}" srcOrd="1" destOrd="0" presId="urn:microsoft.com/office/officeart/2005/8/layout/orgChart1"/>
    <dgm:cxn modelId="{24E6C7D2-1CC8-45E9-AA60-4CC10EBF64EC}" type="presParOf" srcId="{AD850F45-CD43-4C90-8FBC-005C1F4F7B4D}" destId="{A8E2F143-DDCD-4287-A3FF-33EC87B02370}" srcOrd="2" destOrd="0" presId="urn:microsoft.com/office/officeart/2005/8/layout/orgChart1"/>
    <dgm:cxn modelId="{AC194BC3-96D3-4787-927D-003FADC07A92}" type="presParOf" srcId="{08407C84-8E4F-464B-B4F1-A460C98AA70F}" destId="{C9A7384B-4F86-4672-9514-003AA7F960B0}" srcOrd="2" destOrd="0" presId="urn:microsoft.com/office/officeart/2005/8/layout/orgChart1"/>
    <dgm:cxn modelId="{8D77162C-9631-4003-8449-F4246D504963}" type="presParOf" srcId="{08407C84-8E4F-464B-B4F1-A460C98AA70F}" destId="{12326978-DFF0-48B4-86A8-BE33722259A0}" srcOrd="3" destOrd="0" presId="urn:microsoft.com/office/officeart/2005/8/layout/orgChart1"/>
    <dgm:cxn modelId="{9B55FCEB-0885-4D80-8A25-A19B56142C27}" type="presParOf" srcId="{12326978-DFF0-48B4-86A8-BE33722259A0}" destId="{F4F14E9E-EE4A-4B17-872A-090E7E8868CF}" srcOrd="0" destOrd="0" presId="urn:microsoft.com/office/officeart/2005/8/layout/orgChart1"/>
    <dgm:cxn modelId="{4791D326-5CC0-4219-8BC3-03761422A8B1}" type="presParOf" srcId="{F4F14E9E-EE4A-4B17-872A-090E7E8868CF}" destId="{7FB1D0B6-517B-4859-B4D1-7B3B0E0D6C8D}" srcOrd="0" destOrd="0" presId="urn:microsoft.com/office/officeart/2005/8/layout/orgChart1"/>
    <dgm:cxn modelId="{473317EA-32D4-4AD9-8AC4-32A5B7027A4D}" type="presParOf" srcId="{F4F14E9E-EE4A-4B17-872A-090E7E8868CF}" destId="{8698A839-1586-4EFF-A709-DB08FF4F9998}" srcOrd="1" destOrd="0" presId="urn:microsoft.com/office/officeart/2005/8/layout/orgChart1"/>
    <dgm:cxn modelId="{DCB38E4B-BEBE-4E36-95B6-C64F3A251613}" type="presParOf" srcId="{12326978-DFF0-48B4-86A8-BE33722259A0}" destId="{D4DD327F-048E-4A5B-850E-2D40C29D14A9}" srcOrd="1" destOrd="0" presId="urn:microsoft.com/office/officeart/2005/8/layout/orgChart1"/>
    <dgm:cxn modelId="{F46FC92A-DA84-4069-877B-28F372A5AF8B}" type="presParOf" srcId="{12326978-DFF0-48B4-86A8-BE33722259A0}" destId="{073851E1-C264-4AD0-97EA-AA37CA789EA6}" srcOrd="2" destOrd="0" presId="urn:microsoft.com/office/officeart/2005/8/layout/orgChart1"/>
    <dgm:cxn modelId="{0D4029C5-45C5-4F0B-8698-B01E483FAD49}" type="presParOf" srcId="{C085028F-978A-4862-8334-271DDBE5B989}" destId="{1F5C5F67-6267-4103-A491-D3B7F161BF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565260-D3AB-42F7-B552-6DC7299D0C70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F0D21DD7-6BC1-41B2-9365-0ED22A2D7B9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IN" sz="1800" dirty="0"/>
            <a:t>Length of the moving object </a:t>
          </a:r>
        </a:p>
      </dgm:t>
    </dgm:pt>
    <dgm:pt modelId="{4F3EE9A7-D800-4378-A8AB-C3C6E80E67EB}" type="parTrans" cxnId="{38B05F6E-6A6C-4DD5-8AE2-714AFF6FF3D6}">
      <dgm:prSet/>
      <dgm:spPr/>
      <dgm:t>
        <a:bodyPr/>
        <a:lstStyle/>
        <a:p>
          <a:endParaRPr lang="en-IN"/>
        </a:p>
      </dgm:t>
    </dgm:pt>
    <dgm:pt modelId="{1B6E698E-6A77-453B-8467-B00D4FA42336}" type="sibTrans" cxnId="{38B05F6E-6A6C-4DD5-8AE2-714AFF6FF3D6}">
      <dgm:prSet/>
      <dgm:spPr>
        <a:solidFill>
          <a:schemeClr val="accent6"/>
        </a:solidFill>
      </dgm:spPr>
      <dgm:t>
        <a:bodyPr/>
        <a:lstStyle/>
        <a:p>
          <a:endParaRPr lang="en-IN"/>
        </a:p>
      </dgm:t>
    </dgm:pt>
    <dgm:pt modelId="{810637E4-A52D-4DE0-BE13-47FFEF04A38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2000" dirty="0"/>
            <a:t>Length of the stationary object</a:t>
          </a:r>
        </a:p>
      </dgm:t>
    </dgm:pt>
    <dgm:pt modelId="{553AC2F2-7E42-48F6-8A74-9D81802D9FBF}" type="parTrans" cxnId="{814DD1DA-8BA2-4BFA-83C1-D897FF206518}">
      <dgm:prSet/>
      <dgm:spPr/>
      <dgm:t>
        <a:bodyPr/>
        <a:lstStyle/>
        <a:p>
          <a:endParaRPr lang="en-IN"/>
        </a:p>
      </dgm:t>
    </dgm:pt>
    <dgm:pt modelId="{01F9C3CF-77A4-4B08-836A-4550196B69EE}" type="sibTrans" cxnId="{814DD1DA-8BA2-4BFA-83C1-D897FF20651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IN"/>
        </a:p>
      </dgm:t>
    </dgm:pt>
    <dgm:pt modelId="{8942BD39-FC3E-4FA9-83A2-F5424E0DB2C6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IN" sz="1400" dirty="0"/>
            <a:t>Distance travelled by moving object to pass a stationary object of some length</a:t>
          </a:r>
        </a:p>
      </dgm:t>
    </dgm:pt>
    <dgm:pt modelId="{D999C989-24C5-417F-A37B-376FB10FB20A}" type="parTrans" cxnId="{EE8BF965-C4FA-481E-93CF-F688F61666EF}">
      <dgm:prSet/>
      <dgm:spPr/>
      <dgm:t>
        <a:bodyPr/>
        <a:lstStyle/>
        <a:p>
          <a:endParaRPr lang="en-IN"/>
        </a:p>
      </dgm:t>
    </dgm:pt>
    <dgm:pt modelId="{7EC1FAB5-46DE-4FB9-9015-CBE619A5D3B4}" type="sibTrans" cxnId="{EE8BF965-C4FA-481E-93CF-F688F61666EF}">
      <dgm:prSet/>
      <dgm:spPr/>
      <dgm:t>
        <a:bodyPr/>
        <a:lstStyle/>
        <a:p>
          <a:endParaRPr lang="en-IN"/>
        </a:p>
      </dgm:t>
    </dgm:pt>
    <dgm:pt modelId="{87156C43-1DB7-4EB3-BE81-FE5CD1BD2E77}" type="pres">
      <dgm:prSet presAssocID="{39565260-D3AB-42F7-B552-6DC7299D0C70}" presName="linearFlow" presStyleCnt="0">
        <dgm:presLayoutVars>
          <dgm:dir/>
          <dgm:resizeHandles val="exact"/>
        </dgm:presLayoutVars>
      </dgm:prSet>
      <dgm:spPr/>
    </dgm:pt>
    <dgm:pt modelId="{CF8B9488-96DB-424D-9964-71600AFEF6ED}" type="pres">
      <dgm:prSet presAssocID="{F0D21DD7-6BC1-41B2-9365-0ED22A2D7B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E8E37-7A8D-400F-B762-E7D923479EE0}" type="pres">
      <dgm:prSet presAssocID="{1B6E698E-6A77-453B-8467-B00D4FA42336}" presName="spacerL" presStyleCnt="0"/>
      <dgm:spPr/>
    </dgm:pt>
    <dgm:pt modelId="{610FC1A6-1948-4FAE-85BE-7AAFCF97A13B}" type="pres">
      <dgm:prSet presAssocID="{1B6E698E-6A77-453B-8467-B00D4FA4233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1CC9914-5A04-4B73-ADA0-2C7CEF1656A2}" type="pres">
      <dgm:prSet presAssocID="{1B6E698E-6A77-453B-8467-B00D4FA42336}" presName="spacerR" presStyleCnt="0"/>
      <dgm:spPr/>
    </dgm:pt>
    <dgm:pt modelId="{AF3E3875-0A2D-4A78-8F09-9594C9537AA4}" type="pres">
      <dgm:prSet presAssocID="{810637E4-A52D-4DE0-BE13-47FFEF04A3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18D04-1E7F-4C9C-8C62-331A84A9044F}" type="pres">
      <dgm:prSet presAssocID="{01F9C3CF-77A4-4B08-836A-4550196B69EE}" presName="spacerL" presStyleCnt="0"/>
      <dgm:spPr/>
    </dgm:pt>
    <dgm:pt modelId="{7EABD8AB-B341-4CBF-975F-1859C92A3673}" type="pres">
      <dgm:prSet presAssocID="{01F9C3CF-77A4-4B08-836A-4550196B69E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0EBB91C-09D3-471B-98DA-CB007C80EE9B}" type="pres">
      <dgm:prSet presAssocID="{01F9C3CF-77A4-4B08-836A-4550196B69EE}" presName="spacerR" presStyleCnt="0"/>
      <dgm:spPr/>
    </dgm:pt>
    <dgm:pt modelId="{3D033AE6-D66A-469E-AC6C-2872B05D1408}" type="pres">
      <dgm:prSet presAssocID="{8942BD39-FC3E-4FA9-83A2-F5424E0DB2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C6A840-A33E-4081-8FBA-85B854B36E5D}" type="presOf" srcId="{01F9C3CF-77A4-4B08-836A-4550196B69EE}" destId="{7EABD8AB-B341-4CBF-975F-1859C92A3673}" srcOrd="0" destOrd="0" presId="urn:microsoft.com/office/officeart/2005/8/layout/equation1"/>
    <dgm:cxn modelId="{EA2A8B15-9CB8-4246-86BB-1A3481D82F32}" type="presOf" srcId="{8942BD39-FC3E-4FA9-83A2-F5424E0DB2C6}" destId="{3D033AE6-D66A-469E-AC6C-2872B05D1408}" srcOrd="0" destOrd="0" presId="urn:microsoft.com/office/officeart/2005/8/layout/equation1"/>
    <dgm:cxn modelId="{814DD1DA-8BA2-4BFA-83C1-D897FF206518}" srcId="{39565260-D3AB-42F7-B552-6DC7299D0C70}" destId="{810637E4-A52D-4DE0-BE13-47FFEF04A386}" srcOrd="1" destOrd="0" parTransId="{553AC2F2-7E42-48F6-8A74-9D81802D9FBF}" sibTransId="{01F9C3CF-77A4-4B08-836A-4550196B69EE}"/>
    <dgm:cxn modelId="{A1F6863C-67C3-4614-AC63-CDF95D62F96F}" type="presOf" srcId="{F0D21DD7-6BC1-41B2-9365-0ED22A2D7B97}" destId="{CF8B9488-96DB-424D-9964-71600AFEF6ED}" srcOrd="0" destOrd="0" presId="urn:microsoft.com/office/officeart/2005/8/layout/equation1"/>
    <dgm:cxn modelId="{D4411FD3-9AF3-44D0-B787-605210BC9C7A}" type="presOf" srcId="{1B6E698E-6A77-453B-8467-B00D4FA42336}" destId="{610FC1A6-1948-4FAE-85BE-7AAFCF97A13B}" srcOrd="0" destOrd="0" presId="urn:microsoft.com/office/officeart/2005/8/layout/equation1"/>
    <dgm:cxn modelId="{EE8BF965-C4FA-481E-93CF-F688F61666EF}" srcId="{39565260-D3AB-42F7-B552-6DC7299D0C70}" destId="{8942BD39-FC3E-4FA9-83A2-F5424E0DB2C6}" srcOrd="2" destOrd="0" parTransId="{D999C989-24C5-417F-A37B-376FB10FB20A}" sibTransId="{7EC1FAB5-46DE-4FB9-9015-CBE619A5D3B4}"/>
    <dgm:cxn modelId="{23DF9897-9A36-4B7E-9D76-66BC22A41FAF}" type="presOf" srcId="{39565260-D3AB-42F7-B552-6DC7299D0C70}" destId="{87156C43-1DB7-4EB3-BE81-FE5CD1BD2E77}" srcOrd="0" destOrd="0" presId="urn:microsoft.com/office/officeart/2005/8/layout/equation1"/>
    <dgm:cxn modelId="{EF479EF8-1D94-47E7-958D-AB1DD76BA669}" type="presOf" srcId="{810637E4-A52D-4DE0-BE13-47FFEF04A386}" destId="{AF3E3875-0A2D-4A78-8F09-9594C9537AA4}" srcOrd="0" destOrd="0" presId="urn:microsoft.com/office/officeart/2005/8/layout/equation1"/>
    <dgm:cxn modelId="{38B05F6E-6A6C-4DD5-8AE2-714AFF6FF3D6}" srcId="{39565260-D3AB-42F7-B552-6DC7299D0C70}" destId="{F0D21DD7-6BC1-41B2-9365-0ED22A2D7B97}" srcOrd="0" destOrd="0" parTransId="{4F3EE9A7-D800-4378-A8AB-C3C6E80E67EB}" sibTransId="{1B6E698E-6A77-453B-8467-B00D4FA42336}"/>
    <dgm:cxn modelId="{C47E1CB4-DFBE-4C9C-A04E-39AE8970DDDB}" type="presParOf" srcId="{87156C43-1DB7-4EB3-BE81-FE5CD1BD2E77}" destId="{CF8B9488-96DB-424D-9964-71600AFEF6ED}" srcOrd="0" destOrd="0" presId="urn:microsoft.com/office/officeart/2005/8/layout/equation1"/>
    <dgm:cxn modelId="{817C3AFD-6874-4BBB-85B3-2FFE033677C6}" type="presParOf" srcId="{87156C43-1DB7-4EB3-BE81-FE5CD1BD2E77}" destId="{A54E8E37-7A8D-400F-B762-E7D923479EE0}" srcOrd="1" destOrd="0" presId="urn:microsoft.com/office/officeart/2005/8/layout/equation1"/>
    <dgm:cxn modelId="{FDE24B4C-4480-4511-9445-D56A98F98CE3}" type="presParOf" srcId="{87156C43-1DB7-4EB3-BE81-FE5CD1BD2E77}" destId="{610FC1A6-1948-4FAE-85BE-7AAFCF97A13B}" srcOrd="2" destOrd="0" presId="urn:microsoft.com/office/officeart/2005/8/layout/equation1"/>
    <dgm:cxn modelId="{AAB3E7D9-0A56-45F9-88B0-765C1806B37D}" type="presParOf" srcId="{87156C43-1DB7-4EB3-BE81-FE5CD1BD2E77}" destId="{11CC9914-5A04-4B73-ADA0-2C7CEF1656A2}" srcOrd="3" destOrd="0" presId="urn:microsoft.com/office/officeart/2005/8/layout/equation1"/>
    <dgm:cxn modelId="{7ACD303C-13DA-4A16-9364-7CB38F7DE6D1}" type="presParOf" srcId="{87156C43-1DB7-4EB3-BE81-FE5CD1BD2E77}" destId="{AF3E3875-0A2D-4A78-8F09-9594C9537AA4}" srcOrd="4" destOrd="0" presId="urn:microsoft.com/office/officeart/2005/8/layout/equation1"/>
    <dgm:cxn modelId="{8FD61307-0934-4B31-BF5C-F01700782D51}" type="presParOf" srcId="{87156C43-1DB7-4EB3-BE81-FE5CD1BD2E77}" destId="{4C518D04-1E7F-4C9C-8C62-331A84A9044F}" srcOrd="5" destOrd="0" presId="urn:microsoft.com/office/officeart/2005/8/layout/equation1"/>
    <dgm:cxn modelId="{ECD02A3F-8EB2-443D-BAFF-A6647B174512}" type="presParOf" srcId="{87156C43-1DB7-4EB3-BE81-FE5CD1BD2E77}" destId="{7EABD8AB-B341-4CBF-975F-1859C92A3673}" srcOrd="6" destOrd="0" presId="urn:microsoft.com/office/officeart/2005/8/layout/equation1"/>
    <dgm:cxn modelId="{61A4531A-F214-4EB5-B7AB-E01908796AC4}" type="presParOf" srcId="{87156C43-1DB7-4EB3-BE81-FE5CD1BD2E77}" destId="{C0EBB91C-09D3-471B-98DA-CB007C80EE9B}" srcOrd="7" destOrd="0" presId="urn:microsoft.com/office/officeart/2005/8/layout/equation1"/>
    <dgm:cxn modelId="{F2897D96-CD26-42BE-B00D-17F88171456F}" type="presParOf" srcId="{87156C43-1DB7-4EB3-BE81-FE5CD1BD2E77}" destId="{3D033AE6-D66A-469E-AC6C-2872B05D1408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21EC7E-6B88-4CC8-815C-3BA677FE600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0663E65-1758-4AA3-951D-7559AEB723D4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IN" dirty="0" smtClean="0"/>
            <a:t>VARIATION</a:t>
          </a:r>
          <a:endParaRPr lang="en-IN" dirty="0"/>
        </a:p>
      </dgm:t>
    </dgm:pt>
    <dgm:pt modelId="{051457AB-AED4-4196-A110-23A4DA581E8F}" type="parTrans" cxnId="{BE2E4A10-F489-4853-AB61-EFDE7F7CFC72}">
      <dgm:prSet/>
      <dgm:spPr/>
      <dgm:t>
        <a:bodyPr/>
        <a:lstStyle/>
        <a:p>
          <a:endParaRPr lang="en-IN"/>
        </a:p>
      </dgm:t>
    </dgm:pt>
    <dgm:pt modelId="{34808AC7-2E2B-45B6-B564-A15C44DA2C4E}" type="sibTrans" cxnId="{BE2E4A10-F489-4853-AB61-EFDE7F7CFC72}">
      <dgm:prSet/>
      <dgm:spPr/>
      <dgm:t>
        <a:bodyPr/>
        <a:lstStyle/>
        <a:p>
          <a:endParaRPr lang="en-IN"/>
        </a:p>
      </dgm:t>
    </dgm:pt>
    <dgm:pt modelId="{5691D98C-7175-4074-A1E8-2266533AA997}">
      <dgm:prSet phldrT="[Text]"/>
      <dgm:spPr/>
      <dgm:t>
        <a:bodyPr/>
        <a:lstStyle/>
        <a:p>
          <a:r>
            <a:rPr lang="en-IN" dirty="0" smtClean="0"/>
            <a:t>DIRECT</a:t>
          </a:r>
        </a:p>
        <a:p>
          <a:r>
            <a:rPr lang="en-IN" dirty="0" smtClean="0"/>
            <a:t>VARIATION</a:t>
          </a:r>
          <a:endParaRPr lang="en-IN" dirty="0"/>
        </a:p>
      </dgm:t>
    </dgm:pt>
    <dgm:pt modelId="{C3147116-105E-4A6D-8903-2E13688DBB1C}" type="parTrans" cxnId="{CC0C7876-14B1-4942-B587-0D56B683172D}">
      <dgm:prSet/>
      <dgm:spPr/>
      <dgm:t>
        <a:bodyPr/>
        <a:lstStyle/>
        <a:p>
          <a:endParaRPr lang="en-IN"/>
        </a:p>
      </dgm:t>
    </dgm:pt>
    <dgm:pt modelId="{5DAF906C-0845-4523-9142-11B11380B70E}" type="sibTrans" cxnId="{CC0C7876-14B1-4942-B587-0D56B683172D}">
      <dgm:prSet/>
      <dgm:spPr/>
      <dgm:t>
        <a:bodyPr/>
        <a:lstStyle/>
        <a:p>
          <a:endParaRPr lang="en-IN"/>
        </a:p>
      </dgm:t>
    </dgm:pt>
    <dgm:pt modelId="{D4F224F8-76BB-4EB4-936B-917AAF0F3DA4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IN">
              <a:noFill/>
            </a:rPr>
            <a:t> </a:t>
          </a:r>
        </a:p>
      </dgm:t>
    </dgm:pt>
    <dgm:pt modelId="{3F7E4271-CB81-4D21-A242-FFED0E0624BA}" type="parTrans" cxnId="{B86BC904-0F36-41D6-B6AF-DCB01A718C92}">
      <dgm:prSet/>
      <dgm:spPr/>
      <dgm:t>
        <a:bodyPr/>
        <a:lstStyle/>
        <a:p>
          <a:endParaRPr lang="en-IN"/>
        </a:p>
      </dgm:t>
    </dgm:pt>
    <dgm:pt modelId="{FFF050A0-3AC4-460B-95A5-66CABC920581}" type="sibTrans" cxnId="{B86BC904-0F36-41D6-B6AF-DCB01A718C92}">
      <dgm:prSet/>
      <dgm:spPr/>
      <dgm:t>
        <a:bodyPr/>
        <a:lstStyle/>
        <a:p>
          <a:endParaRPr lang="en-IN"/>
        </a:p>
      </dgm:t>
    </dgm:pt>
    <dgm:pt modelId="{5331CBE3-615C-4E2D-9B08-77191CDC7568}">
      <dgm:prSet phldrT="[Text]"/>
      <dgm:spPr/>
      <dgm:t>
        <a:bodyPr/>
        <a:lstStyle/>
        <a:p>
          <a:r>
            <a:rPr lang="en-IN" dirty="0" smtClean="0"/>
            <a:t>INVERSE VARIATION</a:t>
          </a:r>
          <a:endParaRPr lang="en-IN" dirty="0"/>
        </a:p>
      </dgm:t>
    </dgm:pt>
    <dgm:pt modelId="{DE44F24E-2D7A-4B9B-8DC0-DAD669BFB513}" type="parTrans" cxnId="{5F171D73-F23B-448B-8902-3188CF80A1F9}">
      <dgm:prSet/>
      <dgm:spPr/>
      <dgm:t>
        <a:bodyPr/>
        <a:lstStyle/>
        <a:p>
          <a:endParaRPr lang="en-IN"/>
        </a:p>
      </dgm:t>
    </dgm:pt>
    <dgm:pt modelId="{17038B66-C8EC-428B-852B-C689FC1D21DA}" type="sibTrans" cxnId="{5F171D73-F23B-448B-8902-3188CF80A1F9}">
      <dgm:prSet/>
      <dgm:spPr/>
      <dgm:t>
        <a:bodyPr/>
        <a:lstStyle/>
        <a:p>
          <a:endParaRPr lang="en-IN"/>
        </a:p>
      </dgm:t>
    </dgm:pt>
    <dgm:pt modelId="{43FD02A3-BB82-45F7-84D4-B2F67A0E9B46}">
      <dgm:prSet phldrT="[Text]"/>
      <dgm:spPr/>
      <dgm:t>
        <a:bodyPr/>
        <a:lstStyle/>
        <a:p>
          <a:r>
            <a:rPr lang="en-IN" dirty="0" err="1" smtClean="0"/>
            <a:t>xy</a:t>
          </a:r>
          <a:r>
            <a:rPr lang="en-IN" dirty="0" smtClean="0"/>
            <a:t> = constant</a:t>
          </a:r>
          <a:endParaRPr lang="en-IN" dirty="0"/>
        </a:p>
      </dgm:t>
    </dgm:pt>
    <dgm:pt modelId="{BAB6D007-94C7-4C43-AB86-CB72F1F99712}" type="parTrans" cxnId="{2AAD2991-5B0D-432D-A1EB-1B0AEF372779}">
      <dgm:prSet/>
      <dgm:spPr/>
      <dgm:t>
        <a:bodyPr/>
        <a:lstStyle/>
        <a:p>
          <a:endParaRPr lang="en-IN"/>
        </a:p>
      </dgm:t>
    </dgm:pt>
    <dgm:pt modelId="{32A52C8D-5244-484F-96ED-2A9AFC4273D2}" type="sibTrans" cxnId="{2AAD2991-5B0D-432D-A1EB-1B0AEF372779}">
      <dgm:prSet/>
      <dgm:spPr/>
      <dgm:t>
        <a:bodyPr/>
        <a:lstStyle/>
        <a:p>
          <a:endParaRPr lang="en-IN"/>
        </a:p>
      </dgm:t>
    </dgm:pt>
    <dgm:pt modelId="{0BBA21D7-3F0B-41E8-ADEF-CEBAB993CE1E}" type="pres">
      <dgm:prSet presAssocID="{EC21EC7E-6B88-4CC8-815C-3BA677FE60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CDC720-E97C-43F9-93DA-4FC8D169981A}" type="pres">
      <dgm:prSet presAssocID="{40663E65-1758-4AA3-951D-7559AEB723D4}" presName="hierRoot1" presStyleCnt="0"/>
      <dgm:spPr/>
    </dgm:pt>
    <dgm:pt modelId="{0F7C97C2-E39D-4DDC-9EC9-9B4FF725E4AB}" type="pres">
      <dgm:prSet presAssocID="{40663E65-1758-4AA3-951D-7559AEB723D4}" presName="composite" presStyleCnt="0"/>
      <dgm:spPr/>
    </dgm:pt>
    <dgm:pt modelId="{4E8BDAA0-C901-4061-BA22-834F3D95F6E4}" type="pres">
      <dgm:prSet presAssocID="{40663E65-1758-4AA3-951D-7559AEB723D4}" presName="background" presStyleLbl="node0" presStyleIdx="0" presStyleCnt="1"/>
      <dgm:spPr/>
    </dgm:pt>
    <dgm:pt modelId="{F605A47C-EDAD-416A-9063-850948C0F48D}" type="pres">
      <dgm:prSet presAssocID="{40663E65-1758-4AA3-951D-7559AEB723D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009695-D73E-4F97-83B6-CB0EE0DEF6B8}" type="pres">
      <dgm:prSet presAssocID="{40663E65-1758-4AA3-951D-7559AEB723D4}" presName="hierChild2" presStyleCnt="0"/>
      <dgm:spPr/>
    </dgm:pt>
    <dgm:pt modelId="{E085B248-B002-4D22-8E17-1A51B4210D8D}" type="pres">
      <dgm:prSet presAssocID="{C3147116-105E-4A6D-8903-2E13688DBB1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D4BF6103-3146-4560-8EAB-9E22A524DF4F}" type="pres">
      <dgm:prSet presAssocID="{5691D98C-7175-4074-A1E8-2266533AA997}" presName="hierRoot2" presStyleCnt="0"/>
      <dgm:spPr/>
    </dgm:pt>
    <dgm:pt modelId="{8B3D66D2-266C-48D3-ABE8-C1FED3B6B24B}" type="pres">
      <dgm:prSet presAssocID="{5691D98C-7175-4074-A1E8-2266533AA997}" presName="composite2" presStyleCnt="0"/>
      <dgm:spPr/>
    </dgm:pt>
    <dgm:pt modelId="{C1C493BD-7B90-4109-AA49-674A371B6172}" type="pres">
      <dgm:prSet presAssocID="{5691D98C-7175-4074-A1E8-2266533AA997}" presName="background2" presStyleLbl="node2" presStyleIdx="0" presStyleCnt="2"/>
      <dgm:spPr/>
    </dgm:pt>
    <dgm:pt modelId="{1494CDB5-A867-406A-9443-A1EAB609F1E8}" type="pres">
      <dgm:prSet presAssocID="{5691D98C-7175-4074-A1E8-2266533AA99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F5565-30EA-44BE-8D35-7BCF9168F1A6}" type="pres">
      <dgm:prSet presAssocID="{5691D98C-7175-4074-A1E8-2266533AA997}" presName="hierChild3" presStyleCnt="0"/>
      <dgm:spPr/>
    </dgm:pt>
    <dgm:pt modelId="{E628FC43-015A-41A2-A9BC-AD3F450F112C}" type="pres">
      <dgm:prSet presAssocID="{3F7E4271-CB81-4D21-A242-FFED0E0624BA}" presName="Name17" presStyleLbl="parChTrans1D3" presStyleIdx="0" presStyleCnt="2"/>
      <dgm:spPr/>
      <dgm:t>
        <a:bodyPr/>
        <a:lstStyle/>
        <a:p>
          <a:endParaRPr lang="en-US"/>
        </a:p>
      </dgm:t>
    </dgm:pt>
    <dgm:pt modelId="{E43A522F-17C1-4C1D-847E-FF4493F1564B}" type="pres">
      <dgm:prSet presAssocID="{D4F224F8-76BB-4EB4-936B-917AAF0F3DA4}" presName="hierRoot3" presStyleCnt="0"/>
      <dgm:spPr/>
    </dgm:pt>
    <dgm:pt modelId="{BD193C0F-73C2-4067-9761-0FF8AE65A801}" type="pres">
      <dgm:prSet presAssocID="{D4F224F8-76BB-4EB4-936B-917AAF0F3DA4}" presName="composite3" presStyleCnt="0"/>
      <dgm:spPr/>
    </dgm:pt>
    <dgm:pt modelId="{96F70F53-43AA-4B29-BAFF-99A3E1D3CEA5}" type="pres">
      <dgm:prSet presAssocID="{D4F224F8-76BB-4EB4-936B-917AAF0F3DA4}" presName="background3" presStyleLbl="node3" presStyleIdx="0" presStyleCnt="2"/>
      <dgm:spPr/>
    </dgm:pt>
    <dgm:pt modelId="{0D4846F9-3782-42FA-A131-5A7F4670B43E}" type="pres">
      <dgm:prSet presAssocID="{D4F224F8-76BB-4EB4-936B-917AAF0F3DA4}" presName="text3" presStyleLbl="fgAcc3" presStyleIdx="0" presStyleCnt="2" custScaleX="15400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B32D60BD-E0FF-4977-9A61-060C09A2F962}" type="pres">
      <dgm:prSet presAssocID="{D4F224F8-76BB-4EB4-936B-917AAF0F3DA4}" presName="hierChild4" presStyleCnt="0"/>
      <dgm:spPr/>
    </dgm:pt>
    <dgm:pt modelId="{A4F40ABE-2A72-4FEF-AD02-6E7FEC189376}" type="pres">
      <dgm:prSet presAssocID="{DE44F24E-2D7A-4B9B-8DC0-DAD669BFB51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039F99E-ED8C-42C7-99F8-906A905C725C}" type="pres">
      <dgm:prSet presAssocID="{5331CBE3-615C-4E2D-9B08-77191CDC7568}" presName="hierRoot2" presStyleCnt="0"/>
      <dgm:spPr/>
    </dgm:pt>
    <dgm:pt modelId="{00317589-466F-4F52-B076-ED2FD784BBEB}" type="pres">
      <dgm:prSet presAssocID="{5331CBE3-615C-4E2D-9B08-77191CDC7568}" presName="composite2" presStyleCnt="0"/>
      <dgm:spPr/>
    </dgm:pt>
    <dgm:pt modelId="{9C6AB6FF-0360-4028-80F9-325AA8DD836D}" type="pres">
      <dgm:prSet presAssocID="{5331CBE3-615C-4E2D-9B08-77191CDC7568}" presName="background2" presStyleLbl="node2" presStyleIdx="1" presStyleCnt="2"/>
      <dgm:spPr/>
    </dgm:pt>
    <dgm:pt modelId="{629C7377-E0A4-4F81-9B98-49D924E194F9}" type="pres">
      <dgm:prSet presAssocID="{5331CBE3-615C-4E2D-9B08-77191CDC756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5080F00-0079-48CE-BC97-029F58BB10F6}" type="pres">
      <dgm:prSet presAssocID="{5331CBE3-615C-4E2D-9B08-77191CDC7568}" presName="hierChild3" presStyleCnt="0"/>
      <dgm:spPr/>
    </dgm:pt>
    <dgm:pt modelId="{406B944F-7EDF-43E2-A90E-9C4479A9166D}" type="pres">
      <dgm:prSet presAssocID="{BAB6D007-94C7-4C43-AB86-CB72F1F99712}" presName="Name17" presStyleLbl="parChTrans1D3" presStyleIdx="1" presStyleCnt="2"/>
      <dgm:spPr/>
      <dgm:t>
        <a:bodyPr/>
        <a:lstStyle/>
        <a:p>
          <a:endParaRPr lang="en-US"/>
        </a:p>
      </dgm:t>
    </dgm:pt>
    <dgm:pt modelId="{28FD3393-E79F-4224-9720-E6F39E97CC12}" type="pres">
      <dgm:prSet presAssocID="{43FD02A3-BB82-45F7-84D4-B2F67A0E9B46}" presName="hierRoot3" presStyleCnt="0"/>
      <dgm:spPr/>
    </dgm:pt>
    <dgm:pt modelId="{93FFE99C-7876-4578-A157-466409731E32}" type="pres">
      <dgm:prSet presAssocID="{43FD02A3-BB82-45F7-84D4-B2F67A0E9B46}" presName="composite3" presStyleCnt="0"/>
      <dgm:spPr/>
    </dgm:pt>
    <dgm:pt modelId="{8E34281B-0D42-4A0D-BEC7-82042F3A681A}" type="pres">
      <dgm:prSet presAssocID="{43FD02A3-BB82-45F7-84D4-B2F67A0E9B46}" presName="background3" presStyleLbl="node3" presStyleIdx="1" presStyleCnt="2"/>
      <dgm:spPr/>
    </dgm:pt>
    <dgm:pt modelId="{F0123E56-118B-44C1-BDB0-CA120CBE7A5C}" type="pres">
      <dgm:prSet presAssocID="{43FD02A3-BB82-45F7-84D4-B2F67A0E9B46}" presName="text3" presStyleLbl="fgAcc3" presStyleIdx="1" presStyleCnt="2" custScaleX="145108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123FF50-EA82-4BBE-B79E-FC48F3A018B8}" type="pres">
      <dgm:prSet presAssocID="{43FD02A3-BB82-45F7-84D4-B2F67A0E9B46}" presName="hierChild4" presStyleCnt="0"/>
      <dgm:spPr/>
    </dgm:pt>
  </dgm:ptLst>
  <dgm:cxnLst>
    <dgm:cxn modelId="{F4A86665-07FA-4177-BC51-86E7235950F2}" type="presOf" srcId="{D4F224F8-76BB-4EB4-936B-917AAF0F3DA4}" destId="{0D4846F9-3782-42FA-A131-5A7F4670B43E}" srcOrd="0" destOrd="0" presId="urn:microsoft.com/office/officeart/2005/8/layout/hierarchy1"/>
    <dgm:cxn modelId="{2A4773A4-5898-43E0-825C-B139916EA6A1}" type="presOf" srcId="{40663E65-1758-4AA3-951D-7559AEB723D4}" destId="{F605A47C-EDAD-416A-9063-850948C0F48D}" srcOrd="0" destOrd="0" presId="urn:microsoft.com/office/officeart/2005/8/layout/hierarchy1"/>
    <dgm:cxn modelId="{CC0C7876-14B1-4942-B587-0D56B683172D}" srcId="{40663E65-1758-4AA3-951D-7559AEB723D4}" destId="{5691D98C-7175-4074-A1E8-2266533AA997}" srcOrd="0" destOrd="0" parTransId="{C3147116-105E-4A6D-8903-2E13688DBB1C}" sibTransId="{5DAF906C-0845-4523-9142-11B11380B70E}"/>
    <dgm:cxn modelId="{5F171D73-F23B-448B-8902-3188CF80A1F9}" srcId="{40663E65-1758-4AA3-951D-7559AEB723D4}" destId="{5331CBE3-615C-4E2D-9B08-77191CDC7568}" srcOrd="1" destOrd="0" parTransId="{DE44F24E-2D7A-4B9B-8DC0-DAD669BFB513}" sibTransId="{17038B66-C8EC-428B-852B-C689FC1D21DA}"/>
    <dgm:cxn modelId="{2AAD2991-5B0D-432D-A1EB-1B0AEF372779}" srcId="{5331CBE3-615C-4E2D-9B08-77191CDC7568}" destId="{43FD02A3-BB82-45F7-84D4-B2F67A0E9B46}" srcOrd="0" destOrd="0" parTransId="{BAB6D007-94C7-4C43-AB86-CB72F1F99712}" sibTransId="{32A52C8D-5244-484F-96ED-2A9AFC4273D2}"/>
    <dgm:cxn modelId="{4DD313A1-4290-4CC7-9373-35C1206FA64C}" type="presOf" srcId="{DE44F24E-2D7A-4B9B-8DC0-DAD669BFB513}" destId="{A4F40ABE-2A72-4FEF-AD02-6E7FEC189376}" srcOrd="0" destOrd="0" presId="urn:microsoft.com/office/officeart/2005/8/layout/hierarchy1"/>
    <dgm:cxn modelId="{F2C1E7EF-E37A-47D0-80D7-26D63EB83329}" type="presOf" srcId="{5331CBE3-615C-4E2D-9B08-77191CDC7568}" destId="{629C7377-E0A4-4F81-9B98-49D924E194F9}" srcOrd="0" destOrd="0" presId="urn:microsoft.com/office/officeart/2005/8/layout/hierarchy1"/>
    <dgm:cxn modelId="{5862B4A6-3463-45C5-82E8-4532BA397C94}" type="presOf" srcId="{5691D98C-7175-4074-A1E8-2266533AA997}" destId="{1494CDB5-A867-406A-9443-A1EAB609F1E8}" srcOrd="0" destOrd="0" presId="urn:microsoft.com/office/officeart/2005/8/layout/hierarchy1"/>
    <dgm:cxn modelId="{2D80A99E-71A6-401B-9CCC-1ABE7DBD9A69}" type="presOf" srcId="{C3147116-105E-4A6D-8903-2E13688DBB1C}" destId="{E085B248-B002-4D22-8E17-1A51B4210D8D}" srcOrd="0" destOrd="0" presId="urn:microsoft.com/office/officeart/2005/8/layout/hierarchy1"/>
    <dgm:cxn modelId="{61151F04-D8E4-4D2A-8104-0D853370ACBB}" type="presOf" srcId="{BAB6D007-94C7-4C43-AB86-CB72F1F99712}" destId="{406B944F-7EDF-43E2-A90E-9C4479A9166D}" srcOrd="0" destOrd="0" presId="urn:microsoft.com/office/officeart/2005/8/layout/hierarchy1"/>
    <dgm:cxn modelId="{BF1EFC1B-DD8C-4090-8803-E699EFDA100D}" type="presOf" srcId="{EC21EC7E-6B88-4CC8-815C-3BA677FE600B}" destId="{0BBA21D7-3F0B-41E8-ADEF-CEBAB993CE1E}" srcOrd="0" destOrd="0" presId="urn:microsoft.com/office/officeart/2005/8/layout/hierarchy1"/>
    <dgm:cxn modelId="{B00AD1DA-1188-47DC-97D6-B1302089EA30}" type="presOf" srcId="{3F7E4271-CB81-4D21-A242-FFED0E0624BA}" destId="{E628FC43-015A-41A2-A9BC-AD3F450F112C}" srcOrd="0" destOrd="0" presId="urn:microsoft.com/office/officeart/2005/8/layout/hierarchy1"/>
    <dgm:cxn modelId="{B86BC904-0F36-41D6-B6AF-DCB01A718C92}" srcId="{5691D98C-7175-4074-A1E8-2266533AA997}" destId="{D4F224F8-76BB-4EB4-936B-917AAF0F3DA4}" srcOrd="0" destOrd="0" parTransId="{3F7E4271-CB81-4D21-A242-FFED0E0624BA}" sibTransId="{FFF050A0-3AC4-460B-95A5-66CABC920581}"/>
    <dgm:cxn modelId="{BE2E4A10-F489-4853-AB61-EFDE7F7CFC72}" srcId="{EC21EC7E-6B88-4CC8-815C-3BA677FE600B}" destId="{40663E65-1758-4AA3-951D-7559AEB723D4}" srcOrd="0" destOrd="0" parTransId="{051457AB-AED4-4196-A110-23A4DA581E8F}" sibTransId="{34808AC7-2E2B-45B6-B564-A15C44DA2C4E}"/>
    <dgm:cxn modelId="{1438AD6B-9E10-47D5-8704-A186C3850FD1}" type="presOf" srcId="{43FD02A3-BB82-45F7-84D4-B2F67A0E9B46}" destId="{F0123E56-118B-44C1-BDB0-CA120CBE7A5C}" srcOrd="0" destOrd="0" presId="urn:microsoft.com/office/officeart/2005/8/layout/hierarchy1"/>
    <dgm:cxn modelId="{742F3161-E4FF-4487-8CCA-079573EBC5AE}" type="presParOf" srcId="{0BBA21D7-3F0B-41E8-ADEF-CEBAB993CE1E}" destId="{2DCDC720-E97C-43F9-93DA-4FC8D169981A}" srcOrd="0" destOrd="0" presId="urn:microsoft.com/office/officeart/2005/8/layout/hierarchy1"/>
    <dgm:cxn modelId="{33FE88EA-BB3E-43F4-AF33-EAAF73439F92}" type="presParOf" srcId="{2DCDC720-E97C-43F9-93DA-4FC8D169981A}" destId="{0F7C97C2-E39D-4DDC-9EC9-9B4FF725E4AB}" srcOrd="0" destOrd="0" presId="urn:microsoft.com/office/officeart/2005/8/layout/hierarchy1"/>
    <dgm:cxn modelId="{19F3D526-DB15-4D43-81E4-F65E02D0C903}" type="presParOf" srcId="{0F7C97C2-E39D-4DDC-9EC9-9B4FF725E4AB}" destId="{4E8BDAA0-C901-4061-BA22-834F3D95F6E4}" srcOrd="0" destOrd="0" presId="urn:microsoft.com/office/officeart/2005/8/layout/hierarchy1"/>
    <dgm:cxn modelId="{773A4323-ED4F-4B8D-9EA6-12091EB11B31}" type="presParOf" srcId="{0F7C97C2-E39D-4DDC-9EC9-9B4FF725E4AB}" destId="{F605A47C-EDAD-416A-9063-850948C0F48D}" srcOrd="1" destOrd="0" presId="urn:microsoft.com/office/officeart/2005/8/layout/hierarchy1"/>
    <dgm:cxn modelId="{BDC4B6BF-CD25-4A3D-A4CB-2064B0A5380F}" type="presParOf" srcId="{2DCDC720-E97C-43F9-93DA-4FC8D169981A}" destId="{9E009695-D73E-4F97-83B6-CB0EE0DEF6B8}" srcOrd="1" destOrd="0" presId="urn:microsoft.com/office/officeart/2005/8/layout/hierarchy1"/>
    <dgm:cxn modelId="{585D0282-D0A0-47AB-9928-55696B1B9BCF}" type="presParOf" srcId="{9E009695-D73E-4F97-83B6-CB0EE0DEF6B8}" destId="{E085B248-B002-4D22-8E17-1A51B4210D8D}" srcOrd="0" destOrd="0" presId="urn:microsoft.com/office/officeart/2005/8/layout/hierarchy1"/>
    <dgm:cxn modelId="{AAC1A726-7539-4F8A-95C3-66A877998D1A}" type="presParOf" srcId="{9E009695-D73E-4F97-83B6-CB0EE0DEF6B8}" destId="{D4BF6103-3146-4560-8EAB-9E22A524DF4F}" srcOrd="1" destOrd="0" presId="urn:microsoft.com/office/officeart/2005/8/layout/hierarchy1"/>
    <dgm:cxn modelId="{C67170C7-19A8-4BF8-AB33-302007A2B3B0}" type="presParOf" srcId="{D4BF6103-3146-4560-8EAB-9E22A524DF4F}" destId="{8B3D66D2-266C-48D3-ABE8-C1FED3B6B24B}" srcOrd="0" destOrd="0" presId="urn:microsoft.com/office/officeart/2005/8/layout/hierarchy1"/>
    <dgm:cxn modelId="{64E4730C-215B-4A20-847E-BFD56F91DC8F}" type="presParOf" srcId="{8B3D66D2-266C-48D3-ABE8-C1FED3B6B24B}" destId="{C1C493BD-7B90-4109-AA49-674A371B6172}" srcOrd="0" destOrd="0" presId="urn:microsoft.com/office/officeart/2005/8/layout/hierarchy1"/>
    <dgm:cxn modelId="{AF6C7B7A-D45F-4FD7-9B57-4AE4E3EC9A6B}" type="presParOf" srcId="{8B3D66D2-266C-48D3-ABE8-C1FED3B6B24B}" destId="{1494CDB5-A867-406A-9443-A1EAB609F1E8}" srcOrd="1" destOrd="0" presId="urn:microsoft.com/office/officeart/2005/8/layout/hierarchy1"/>
    <dgm:cxn modelId="{143E22D9-CEA2-4F5A-8E32-D71791B78B97}" type="presParOf" srcId="{D4BF6103-3146-4560-8EAB-9E22A524DF4F}" destId="{B65F5565-30EA-44BE-8D35-7BCF9168F1A6}" srcOrd="1" destOrd="0" presId="urn:microsoft.com/office/officeart/2005/8/layout/hierarchy1"/>
    <dgm:cxn modelId="{DC0414A8-D701-4DCC-9A53-E4F201D1F442}" type="presParOf" srcId="{B65F5565-30EA-44BE-8D35-7BCF9168F1A6}" destId="{E628FC43-015A-41A2-A9BC-AD3F450F112C}" srcOrd="0" destOrd="0" presId="urn:microsoft.com/office/officeart/2005/8/layout/hierarchy1"/>
    <dgm:cxn modelId="{394B307E-8DE2-4AC5-8072-69B2A5822F44}" type="presParOf" srcId="{B65F5565-30EA-44BE-8D35-7BCF9168F1A6}" destId="{E43A522F-17C1-4C1D-847E-FF4493F1564B}" srcOrd="1" destOrd="0" presId="urn:microsoft.com/office/officeart/2005/8/layout/hierarchy1"/>
    <dgm:cxn modelId="{B9EFD317-2E4D-4F58-A1E6-1055F4B8B51A}" type="presParOf" srcId="{E43A522F-17C1-4C1D-847E-FF4493F1564B}" destId="{BD193C0F-73C2-4067-9761-0FF8AE65A801}" srcOrd="0" destOrd="0" presId="urn:microsoft.com/office/officeart/2005/8/layout/hierarchy1"/>
    <dgm:cxn modelId="{21069B29-12DE-4180-8ECC-25C6DFCAF61C}" type="presParOf" srcId="{BD193C0F-73C2-4067-9761-0FF8AE65A801}" destId="{96F70F53-43AA-4B29-BAFF-99A3E1D3CEA5}" srcOrd="0" destOrd="0" presId="urn:microsoft.com/office/officeart/2005/8/layout/hierarchy1"/>
    <dgm:cxn modelId="{D794C850-717B-40E8-A8AD-2FCB716E0AAB}" type="presParOf" srcId="{BD193C0F-73C2-4067-9761-0FF8AE65A801}" destId="{0D4846F9-3782-42FA-A131-5A7F4670B43E}" srcOrd="1" destOrd="0" presId="urn:microsoft.com/office/officeart/2005/8/layout/hierarchy1"/>
    <dgm:cxn modelId="{C4AF09D3-2D8C-4668-9B7F-334A588A3ED8}" type="presParOf" srcId="{E43A522F-17C1-4C1D-847E-FF4493F1564B}" destId="{B32D60BD-E0FF-4977-9A61-060C09A2F962}" srcOrd="1" destOrd="0" presId="urn:microsoft.com/office/officeart/2005/8/layout/hierarchy1"/>
    <dgm:cxn modelId="{B84EAABA-CF9C-4C2E-93BE-23929E4DFB18}" type="presParOf" srcId="{9E009695-D73E-4F97-83B6-CB0EE0DEF6B8}" destId="{A4F40ABE-2A72-4FEF-AD02-6E7FEC189376}" srcOrd="2" destOrd="0" presId="urn:microsoft.com/office/officeart/2005/8/layout/hierarchy1"/>
    <dgm:cxn modelId="{DACC8922-096C-4116-8EC4-86B70634068D}" type="presParOf" srcId="{9E009695-D73E-4F97-83B6-CB0EE0DEF6B8}" destId="{3039F99E-ED8C-42C7-99F8-906A905C725C}" srcOrd="3" destOrd="0" presId="urn:microsoft.com/office/officeart/2005/8/layout/hierarchy1"/>
    <dgm:cxn modelId="{31879632-1D47-43FD-AB8B-CDAA57886CE8}" type="presParOf" srcId="{3039F99E-ED8C-42C7-99F8-906A905C725C}" destId="{00317589-466F-4F52-B076-ED2FD784BBEB}" srcOrd="0" destOrd="0" presId="urn:microsoft.com/office/officeart/2005/8/layout/hierarchy1"/>
    <dgm:cxn modelId="{B89E7558-F4C6-4DC3-9E1C-A11B75F3385C}" type="presParOf" srcId="{00317589-466F-4F52-B076-ED2FD784BBEB}" destId="{9C6AB6FF-0360-4028-80F9-325AA8DD836D}" srcOrd="0" destOrd="0" presId="urn:microsoft.com/office/officeart/2005/8/layout/hierarchy1"/>
    <dgm:cxn modelId="{A6669531-FC63-4AFA-9C32-F53E9BB00AA7}" type="presParOf" srcId="{00317589-466F-4F52-B076-ED2FD784BBEB}" destId="{629C7377-E0A4-4F81-9B98-49D924E194F9}" srcOrd="1" destOrd="0" presId="urn:microsoft.com/office/officeart/2005/8/layout/hierarchy1"/>
    <dgm:cxn modelId="{EA4815BB-2B91-4C9E-90E4-AD3105710914}" type="presParOf" srcId="{3039F99E-ED8C-42C7-99F8-906A905C725C}" destId="{C5080F00-0079-48CE-BC97-029F58BB10F6}" srcOrd="1" destOrd="0" presId="urn:microsoft.com/office/officeart/2005/8/layout/hierarchy1"/>
    <dgm:cxn modelId="{D5B6F610-F61F-4F9A-9F2C-AB83C44B6F29}" type="presParOf" srcId="{C5080F00-0079-48CE-BC97-029F58BB10F6}" destId="{406B944F-7EDF-43E2-A90E-9C4479A9166D}" srcOrd="0" destOrd="0" presId="urn:microsoft.com/office/officeart/2005/8/layout/hierarchy1"/>
    <dgm:cxn modelId="{C81A5BD0-97A2-43C6-B707-2345140008BA}" type="presParOf" srcId="{C5080F00-0079-48CE-BC97-029F58BB10F6}" destId="{28FD3393-E79F-4224-9720-E6F39E97CC12}" srcOrd="1" destOrd="0" presId="urn:microsoft.com/office/officeart/2005/8/layout/hierarchy1"/>
    <dgm:cxn modelId="{CDBB228A-F847-4E0A-8D05-C446DEAA3CA5}" type="presParOf" srcId="{28FD3393-E79F-4224-9720-E6F39E97CC12}" destId="{93FFE99C-7876-4578-A157-466409731E32}" srcOrd="0" destOrd="0" presId="urn:microsoft.com/office/officeart/2005/8/layout/hierarchy1"/>
    <dgm:cxn modelId="{DED1411D-3FD3-4D33-90F4-E3998264BA09}" type="presParOf" srcId="{93FFE99C-7876-4578-A157-466409731E32}" destId="{8E34281B-0D42-4A0D-BEC7-82042F3A681A}" srcOrd="0" destOrd="0" presId="urn:microsoft.com/office/officeart/2005/8/layout/hierarchy1"/>
    <dgm:cxn modelId="{7CBF6782-1D13-4F99-8A0C-5D0137DEC3AE}" type="presParOf" srcId="{93FFE99C-7876-4578-A157-466409731E32}" destId="{F0123E56-118B-44C1-BDB0-CA120CBE7A5C}" srcOrd="1" destOrd="0" presId="urn:microsoft.com/office/officeart/2005/8/layout/hierarchy1"/>
    <dgm:cxn modelId="{57740F69-B36A-469C-95EC-78D51CA1ACC6}" type="presParOf" srcId="{28FD3393-E79F-4224-9720-E6F39E97CC12}" destId="{D123FF50-EA82-4BBE-B79E-FC48F3A018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C21EC7E-6B88-4CC8-815C-3BA677FE600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0663E65-1758-4AA3-951D-7559AEB723D4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IN" dirty="0"/>
            <a:t>VARIATION</a:t>
          </a:r>
        </a:p>
      </dgm:t>
    </dgm:pt>
    <dgm:pt modelId="{051457AB-AED4-4196-A110-23A4DA581E8F}" type="parTrans" cxnId="{BE2E4A10-F489-4853-AB61-EFDE7F7CFC72}">
      <dgm:prSet/>
      <dgm:spPr/>
      <dgm:t>
        <a:bodyPr/>
        <a:lstStyle/>
        <a:p>
          <a:endParaRPr lang="en-IN"/>
        </a:p>
      </dgm:t>
    </dgm:pt>
    <dgm:pt modelId="{34808AC7-2E2B-45B6-B564-A15C44DA2C4E}" type="sibTrans" cxnId="{BE2E4A10-F489-4853-AB61-EFDE7F7CFC72}">
      <dgm:prSet/>
      <dgm:spPr/>
      <dgm:t>
        <a:bodyPr/>
        <a:lstStyle/>
        <a:p>
          <a:endParaRPr lang="en-IN"/>
        </a:p>
      </dgm:t>
    </dgm:pt>
    <dgm:pt modelId="{5691D98C-7175-4074-A1E8-2266533AA997}">
      <dgm:prSet phldrT="[Text]"/>
      <dgm:spPr/>
      <dgm:t>
        <a:bodyPr/>
        <a:lstStyle/>
        <a:p>
          <a:r>
            <a:rPr lang="en-IN" dirty="0"/>
            <a:t>DIRECT</a:t>
          </a:r>
        </a:p>
        <a:p>
          <a:r>
            <a:rPr lang="en-IN" dirty="0"/>
            <a:t>VARIATION</a:t>
          </a:r>
        </a:p>
      </dgm:t>
    </dgm:pt>
    <dgm:pt modelId="{C3147116-105E-4A6D-8903-2E13688DBB1C}" type="parTrans" cxnId="{CC0C7876-14B1-4942-B587-0D56B683172D}">
      <dgm:prSet/>
      <dgm:spPr/>
      <dgm:t>
        <a:bodyPr/>
        <a:lstStyle/>
        <a:p>
          <a:endParaRPr lang="en-IN"/>
        </a:p>
      </dgm:t>
    </dgm:pt>
    <dgm:pt modelId="{5DAF906C-0845-4523-9142-11B11380B70E}" type="sibTrans" cxnId="{CC0C7876-14B1-4942-B587-0D56B683172D}">
      <dgm:prSet/>
      <dgm:spPr/>
      <dgm:t>
        <a:bodyPr/>
        <a:lstStyle/>
        <a:p>
          <a:endParaRPr lang="en-IN"/>
        </a:p>
      </dgm:t>
    </dgm:pt>
    <mc:AlternateContent xmlns:mc="http://schemas.openxmlformats.org/markup-compatibility/2006" xmlns:a14="http://schemas.microsoft.com/office/drawing/2010/main">
      <mc:Choice Requires="a14">
        <dgm:pt modelId="{D4F224F8-76BB-4EB4-936B-917AAF0F3DA4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f>
                    <m:fPr>
                      <m:ctrlPr>
                        <a:rPr lang="en-IN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</m:num>
                    <m:den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</m:den>
                  </m:f>
                  <m:r>
                    <a:rPr lang="en-IN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IN" dirty="0"/>
                <a:t>= Constant</a:t>
              </a:r>
            </a:p>
          </dgm:t>
        </dgm:pt>
      </mc:Choice>
      <mc:Fallback xmlns="">
        <dgm:pt modelId="{D4F224F8-76BB-4EB4-936B-917AAF0F3DA4}">
          <dgm:prSet phldrT="[Text]"/>
          <dgm:spPr/>
          <dgm:t>
            <a:bodyPr/>
            <a:lstStyle/>
            <a:p>
              <a:r>
                <a:rPr lang="en-IN" b="0" i="0" smtClean="0">
                  <a:latin typeface="Cambria Math" panose="02040503050406030204" pitchFamily="18" charset="0"/>
                </a:rPr>
                <a:t>𝑥/𝑦  </a:t>
              </a:r>
              <a:r>
                <a:rPr lang="en-IN" dirty="0" smtClean="0"/>
                <a:t>= Constant</a:t>
              </a:r>
              <a:endParaRPr lang="en-IN" dirty="0"/>
            </a:p>
          </dgm:t>
        </dgm:pt>
      </mc:Fallback>
    </mc:AlternateContent>
    <dgm:pt modelId="{3F7E4271-CB81-4D21-A242-FFED0E0624BA}" type="parTrans" cxnId="{B86BC904-0F36-41D6-B6AF-DCB01A718C92}">
      <dgm:prSet/>
      <dgm:spPr/>
      <dgm:t>
        <a:bodyPr/>
        <a:lstStyle/>
        <a:p>
          <a:endParaRPr lang="en-IN"/>
        </a:p>
      </dgm:t>
    </dgm:pt>
    <dgm:pt modelId="{FFF050A0-3AC4-460B-95A5-66CABC920581}" type="sibTrans" cxnId="{B86BC904-0F36-41D6-B6AF-DCB01A718C92}">
      <dgm:prSet/>
      <dgm:spPr/>
      <dgm:t>
        <a:bodyPr/>
        <a:lstStyle/>
        <a:p>
          <a:endParaRPr lang="en-IN"/>
        </a:p>
      </dgm:t>
    </dgm:pt>
    <dgm:pt modelId="{5331CBE3-615C-4E2D-9B08-77191CDC7568}">
      <dgm:prSet phldrT="[Text]"/>
      <dgm:spPr/>
      <dgm:t>
        <a:bodyPr/>
        <a:lstStyle/>
        <a:p>
          <a:r>
            <a:rPr lang="en-IN" dirty="0"/>
            <a:t>INVERSE VARIATION</a:t>
          </a:r>
        </a:p>
      </dgm:t>
    </dgm:pt>
    <dgm:pt modelId="{DE44F24E-2D7A-4B9B-8DC0-DAD669BFB513}" type="parTrans" cxnId="{5F171D73-F23B-448B-8902-3188CF80A1F9}">
      <dgm:prSet/>
      <dgm:spPr/>
      <dgm:t>
        <a:bodyPr/>
        <a:lstStyle/>
        <a:p>
          <a:endParaRPr lang="en-IN"/>
        </a:p>
      </dgm:t>
    </dgm:pt>
    <dgm:pt modelId="{17038B66-C8EC-428B-852B-C689FC1D21DA}" type="sibTrans" cxnId="{5F171D73-F23B-448B-8902-3188CF80A1F9}">
      <dgm:prSet/>
      <dgm:spPr/>
      <dgm:t>
        <a:bodyPr/>
        <a:lstStyle/>
        <a:p>
          <a:endParaRPr lang="en-IN"/>
        </a:p>
      </dgm:t>
    </dgm:pt>
    <dgm:pt modelId="{43FD02A3-BB82-45F7-84D4-B2F67A0E9B46}">
      <dgm:prSet phldrT="[Text]"/>
      <dgm:spPr/>
      <dgm:t>
        <a:bodyPr/>
        <a:lstStyle/>
        <a:p>
          <a:r>
            <a:rPr lang="en-IN" dirty="0" err="1"/>
            <a:t>xy</a:t>
          </a:r>
          <a:r>
            <a:rPr lang="en-IN" dirty="0"/>
            <a:t> = constant</a:t>
          </a:r>
        </a:p>
      </dgm:t>
    </dgm:pt>
    <dgm:pt modelId="{BAB6D007-94C7-4C43-AB86-CB72F1F99712}" type="parTrans" cxnId="{2AAD2991-5B0D-432D-A1EB-1B0AEF372779}">
      <dgm:prSet/>
      <dgm:spPr/>
      <dgm:t>
        <a:bodyPr/>
        <a:lstStyle/>
        <a:p>
          <a:endParaRPr lang="en-IN"/>
        </a:p>
      </dgm:t>
    </dgm:pt>
    <dgm:pt modelId="{32A52C8D-5244-484F-96ED-2A9AFC4273D2}" type="sibTrans" cxnId="{2AAD2991-5B0D-432D-A1EB-1B0AEF372779}">
      <dgm:prSet/>
      <dgm:spPr/>
      <dgm:t>
        <a:bodyPr/>
        <a:lstStyle/>
        <a:p>
          <a:endParaRPr lang="en-IN"/>
        </a:p>
      </dgm:t>
    </dgm:pt>
    <dgm:pt modelId="{0BBA21D7-3F0B-41E8-ADEF-CEBAB993CE1E}" type="pres">
      <dgm:prSet presAssocID="{EC21EC7E-6B88-4CC8-815C-3BA677FE60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CDC720-E97C-43F9-93DA-4FC8D169981A}" type="pres">
      <dgm:prSet presAssocID="{40663E65-1758-4AA3-951D-7559AEB723D4}" presName="hierRoot1" presStyleCnt="0"/>
      <dgm:spPr/>
    </dgm:pt>
    <dgm:pt modelId="{0F7C97C2-E39D-4DDC-9EC9-9B4FF725E4AB}" type="pres">
      <dgm:prSet presAssocID="{40663E65-1758-4AA3-951D-7559AEB723D4}" presName="composite" presStyleCnt="0"/>
      <dgm:spPr/>
    </dgm:pt>
    <dgm:pt modelId="{4E8BDAA0-C901-4061-BA22-834F3D95F6E4}" type="pres">
      <dgm:prSet presAssocID="{40663E65-1758-4AA3-951D-7559AEB723D4}" presName="background" presStyleLbl="node0" presStyleIdx="0" presStyleCnt="1"/>
      <dgm:spPr/>
    </dgm:pt>
    <dgm:pt modelId="{F605A47C-EDAD-416A-9063-850948C0F48D}" type="pres">
      <dgm:prSet presAssocID="{40663E65-1758-4AA3-951D-7559AEB723D4}" presName="text" presStyleLbl="fgAcc0" presStyleIdx="0" presStyleCnt="1">
        <dgm:presLayoutVars>
          <dgm:chPref val="3"/>
        </dgm:presLayoutVars>
      </dgm:prSet>
      <dgm:spPr/>
    </dgm:pt>
    <dgm:pt modelId="{9E009695-D73E-4F97-83B6-CB0EE0DEF6B8}" type="pres">
      <dgm:prSet presAssocID="{40663E65-1758-4AA3-951D-7559AEB723D4}" presName="hierChild2" presStyleCnt="0"/>
      <dgm:spPr/>
    </dgm:pt>
    <dgm:pt modelId="{E085B248-B002-4D22-8E17-1A51B4210D8D}" type="pres">
      <dgm:prSet presAssocID="{C3147116-105E-4A6D-8903-2E13688DBB1C}" presName="Name10" presStyleLbl="parChTrans1D2" presStyleIdx="0" presStyleCnt="2"/>
      <dgm:spPr/>
    </dgm:pt>
    <dgm:pt modelId="{D4BF6103-3146-4560-8EAB-9E22A524DF4F}" type="pres">
      <dgm:prSet presAssocID="{5691D98C-7175-4074-A1E8-2266533AA997}" presName="hierRoot2" presStyleCnt="0"/>
      <dgm:spPr/>
    </dgm:pt>
    <dgm:pt modelId="{8B3D66D2-266C-48D3-ABE8-C1FED3B6B24B}" type="pres">
      <dgm:prSet presAssocID="{5691D98C-7175-4074-A1E8-2266533AA997}" presName="composite2" presStyleCnt="0"/>
      <dgm:spPr/>
    </dgm:pt>
    <dgm:pt modelId="{C1C493BD-7B90-4109-AA49-674A371B6172}" type="pres">
      <dgm:prSet presAssocID="{5691D98C-7175-4074-A1E8-2266533AA997}" presName="background2" presStyleLbl="node2" presStyleIdx="0" presStyleCnt="2"/>
      <dgm:spPr/>
    </dgm:pt>
    <dgm:pt modelId="{1494CDB5-A867-406A-9443-A1EAB609F1E8}" type="pres">
      <dgm:prSet presAssocID="{5691D98C-7175-4074-A1E8-2266533AA997}" presName="text2" presStyleLbl="fgAcc2" presStyleIdx="0" presStyleCnt="2">
        <dgm:presLayoutVars>
          <dgm:chPref val="3"/>
        </dgm:presLayoutVars>
      </dgm:prSet>
      <dgm:spPr/>
    </dgm:pt>
    <dgm:pt modelId="{B65F5565-30EA-44BE-8D35-7BCF9168F1A6}" type="pres">
      <dgm:prSet presAssocID="{5691D98C-7175-4074-A1E8-2266533AA997}" presName="hierChild3" presStyleCnt="0"/>
      <dgm:spPr/>
    </dgm:pt>
    <dgm:pt modelId="{E628FC43-015A-41A2-A9BC-AD3F450F112C}" type="pres">
      <dgm:prSet presAssocID="{3F7E4271-CB81-4D21-A242-FFED0E0624BA}" presName="Name17" presStyleLbl="parChTrans1D3" presStyleIdx="0" presStyleCnt="2"/>
      <dgm:spPr/>
    </dgm:pt>
    <dgm:pt modelId="{E43A522F-17C1-4C1D-847E-FF4493F1564B}" type="pres">
      <dgm:prSet presAssocID="{D4F224F8-76BB-4EB4-936B-917AAF0F3DA4}" presName="hierRoot3" presStyleCnt="0"/>
      <dgm:spPr/>
    </dgm:pt>
    <dgm:pt modelId="{BD193C0F-73C2-4067-9761-0FF8AE65A801}" type="pres">
      <dgm:prSet presAssocID="{D4F224F8-76BB-4EB4-936B-917AAF0F3DA4}" presName="composite3" presStyleCnt="0"/>
      <dgm:spPr/>
    </dgm:pt>
    <dgm:pt modelId="{96F70F53-43AA-4B29-BAFF-99A3E1D3CEA5}" type="pres">
      <dgm:prSet presAssocID="{D4F224F8-76BB-4EB4-936B-917AAF0F3DA4}" presName="background3" presStyleLbl="node3" presStyleIdx="0" presStyleCnt="2"/>
      <dgm:spPr/>
    </dgm:pt>
    <dgm:pt modelId="{0D4846F9-3782-42FA-A131-5A7F4670B43E}" type="pres">
      <dgm:prSet presAssocID="{D4F224F8-76BB-4EB4-936B-917AAF0F3DA4}" presName="text3" presStyleLbl="fgAcc3" presStyleIdx="0" presStyleCnt="2" custScaleX="154002">
        <dgm:presLayoutVars>
          <dgm:chPref val="3"/>
        </dgm:presLayoutVars>
      </dgm:prSet>
      <dgm:spPr/>
    </dgm:pt>
    <dgm:pt modelId="{B32D60BD-E0FF-4977-9A61-060C09A2F962}" type="pres">
      <dgm:prSet presAssocID="{D4F224F8-76BB-4EB4-936B-917AAF0F3DA4}" presName="hierChild4" presStyleCnt="0"/>
      <dgm:spPr/>
    </dgm:pt>
    <dgm:pt modelId="{A4F40ABE-2A72-4FEF-AD02-6E7FEC189376}" type="pres">
      <dgm:prSet presAssocID="{DE44F24E-2D7A-4B9B-8DC0-DAD669BFB513}" presName="Name10" presStyleLbl="parChTrans1D2" presStyleIdx="1" presStyleCnt="2"/>
      <dgm:spPr/>
    </dgm:pt>
    <dgm:pt modelId="{3039F99E-ED8C-42C7-99F8-906A905C725C}" type="pres">
      <dgm:prSet presAssocID="{5331CBE3-615C-4E2D-9B08-77191CDC7568}" presName="hierRoot2" presStyleCnt="0"/>
      <dgm:spPr/>
    </dgm:pt>
    <dgm:pt modelId="{00317589-466F-4F52-B076-ED2FD784BBEB}" type="pres">
      <dgm:prSet presAssocID="{5331CBE3-615C-4E2D-9B08-77191CDC7568}" presName="composite2" presStyleCnt="0"/>
      <dgm:spPr/>
    </dgm:pt>
    <dgm:pt modelId="{9C6AB6FF-0360-4028-80F9-325AA8DD836D}" type="pres">
      <dgm:prSet presAssocID="{5331CBE3-615C-4E2D-9B08-77191CDC7568}" presName="background2" presStyleLbl="node2" presStyleIdx="1" presStyleCnt="2"/>
      <dgm:spPr/>
    </dgm:pt>
    <dgm:pt modelId="{629C7377-E0A4-4F81-9B98-49D924E194F9}" type="pres">
      <dgm:prSet presAssocID="{5331CBE3-615C-4E2D-9B08-77191CDC7568}" presName="text2" presStyleLbl="fgAcc2" presStyleIdx="1" presStyleCnt="2">
        <dgm:presLayoutVars>
          <dgm:chPref val="3"/>
        </dgm:presLayoutVars>
      </dgm:prSet>
      <dgm:spPr/>
    </dgm:pt>
    <dgm:pt modelId="{C5080F00-0079-48CE-BC97-029F58BB10F6}" type="pres">
      <dgm:prSet presAssocID="{5331CBE3-615C-4E2D-9B08-77191CDC7568}" presName="hierChild3" presStyleCnt="0"/>
      <dgm:spPr/>
    </dgm:pt>
    <dgm:pt modelId="{406B944F-7EDF-43E2-A90E-9C4479A9166D}" type="pres">
      <dgm:prSet presAssocID="{BAB6D007-94C7-4C43-AB86-CB72F1F99712}" presName="Name17" presStyleLbl="parChTrans1D3" presStyleIdx="1" presStyleCnt="2"/>
      <dgm:spPr/>
    </dgm:pt>
    <dgm:pt modelId="{28FD3393-E79F-4224-9720-E6F39E97CC12}" type="pres">
      <dgm:prSet presAssocID="{43FD02A3-BB82-45F7-84D4-B2F67A0E9B46}" presName="hierRoot3" presStyleCnt="0"/>
      <dgm:spPr/>
    </dgm:pt>
    <dgm:pt modelId="{93FFE99C-7876-4578-A157-466409731E32}" type="pres">
      <dgm:prSet presAssocID="{43FD02A3-BB82-45F7-84D4-B2F67A0E9B46}" presName="composite3" presStyleCnt="0"/>
      <dgm:spPr/>
    </dgm:pt>
    <dgm:pt modelId="{8E34281B-0D42-4A0D-BEC7-82042F3A681A}" type="pres">
      <dgm:prSet presAssocID="{43FD02A3-BB82-45F7-84D4-B2F67A0E9B46}" presName="background3" presStyleLbl="node3" presStyleIdx="1" presStyleCnt="2"/>
      <dgm:spPr/>
    </dgm:pt>
    <dgm:pt modelId="{F0123E56-118B-44C1-BDB0-CA120CBE7A5C}" type="pres">
      <dgm:prSet presAssocID="{43FD02A3-BB82-45F7-84D4-B2F67A0E9B46}" presName="text3" presStyleLbl="fgAcc3" presStyleIdx="1" presStyleCnt="2" custScaleX="145108">
        <dgm:presLayoutVars>
          <dgm:chPref val="3"/>
        </dgm:presLayoutVars>
      </dgm:prSet>
      <dgm:spPr/>
    </dgm:pt>
    <dgm:pt modelId="{D123FF50-EA82-4BBE-B79E-FC48F3A018B8}" type="pres">
      <dgm:prSet presAssocID="{43FD02A3-BB82-45F7-84D4-B2F67A0E9B46}" presName="hierChild4" presStyleCnt="0"/>
      <dgm:spPr/>
    </dgm:pt>
  </dgm:ptLst>
  <dgm:cxnLst>
    <dgm:cxn modelId="{61151F04-D8E4-4D2A-8104-0D853370ACBB}" type="presOf" srcId="{BAB6D007-94C7-4C43-AB86-CB72F1F99712}" destId="{406B944F-7EDF-43E2-A90E-9C4479A9166D}" srcOrd="0" destOrd="0" presId="urn:microsoft.com/office/officeart/2005/8/layout/hierarchy1"/>
    <dgm:cxn modelId="{B86BC904-0F36-41D6-B6AF-DCB01A718C92}" srcId="{5691D98C-7175-4074-A1E8-2266533AA997}" destId="{D4F224F8-76BB-4EB4-936B-917AAF0F3DA4}" srcOrd="0" destOrd="0" parTransId="{3F7E4271-CB81-4D21-A242-FFED0E0624BA}" sibTransId="{FFF050A0-3AC4-460B-95A5-66CABC920581}"/>
    <dgm:cxn modelId="{BE2E4A10-F489-4853-AB61-EFDE7F7CFC72}" srcId="{EC21EC7E-6B88-4CC8-815C-3BA677FE600B}" destId="{40663E65-1758-4AA3-951D-7559AEB723D4}" srcOrd="0" destOrd="0" parTransId="{051457AB-AED4-4196-A110-23A4DA581E8F}" sibTransId="{34808AC7-2E2B-45B6-B564-A15C44DA2C4E}"/>
    <dgm:cxn modelId="{BF1EFC1B-DD8C-4090-8803-E699EFDA100D}" type="presOf" srcId="{EC21EC7E-6B88-4CC8-815C-3BA677FE600B}" destId="{0BBA21D7-3F0B-41E8-ADEF-CEBAB993CE1E}" srcOrd="0" destOrd="0" presId="urn:microsoft.com/office/officeart/2005/8/layout/hierarchy1"/>
    <dgm:cxn modelId="{F4A86665-07FA-4177-BC51-86E7235950F2}" type="presOf" srcId="{D4F224F8-76BB-4EB4-936B-917AAF0F3DA4}" destId="{0D4846F9-3782-42FA-A131-5A7F4670B43E}" srcOrd="0" destOrd="0" presId="urn:microsoft.com/office/officeart/2005/8/layout/hierarchy1"/>
    <dgm:cxn modelId="{1438AD6B-9E10-47D5-8704-A186C3850FD1}" type="presOf" srcId="{43FD02A3-BB82-45F7-84D4-B2F67A0E9B46}" destId="{F0123E56-118B-44C1-BDB0-CA120CBE7A5C}" srcOrd="0" destOrd="0" presId="urn:microsoft.com/office/officeart/2005/8/layout/hierarchy1"/>
    <dgm:cxn modelId="{5F171D73-F23B-448B-8902-3188CF80A1F9}" srcId="{40663E65-1758-4AA3-951D-7559AEB723D4}" destId="{5331CBE3-615C-4E2D-9B08-77191CDC7568}" srcOrd="1" destOrd="0" parTransId="{DE44F24E-2D7A-4B9B-8DC0-DAD669BFB513}" sibTransId="{17038B66-C8EC-428B-852B-C689FC1D21DA}"/>
    <dgm:cxn modelId="{CC0C7876-14B1-4942-B587-0D56B683172D}" srcId="{40663E65-1758-4AA3-951D-7559AEB723D4}" destId="{5691D98C-7175-4074-A1E8-2266533AA997}" srcOrd="0" destOrd="0" parTransId="{C3147116-105E-4A6D-8903-2E13688DBB1C}" sibTransId="{5DAF906C-0845-4523-9142-11B11380B70E}"/>
    <dgm:cxn modelId="{2AAD2991-5B0D-432D-A1EB-1B0AEF372779}" srcId="{5331CBE3-615C-4E2D-9B08-77191CDC7568}" destId="{43FD02A3-BB82-45F7-84D4-B2F67A0E9B46}" srcOrd="0" destOrd="0" parTransId="{BAB6D007-94C7-4C43-AB86-CB72F1F99712}" sibTransId="{32A52C8D-5244-484F-96ED-2A9AFC4273D2}"/>
    <dgm:cxn modelId="{2D80A99E-71A6-401B-9CCC-1ABE7DBD9A69}" type="presOf" srcId="{C3147116-105E-4A6D-8903-2E13688DBB1C}" destId="{E085B248-B002-4D22-8E17-1A51B4210D8D}" srcOrd="0" destOrd="0" presId="urn:microsoft.com/office/officeart/2005/8/layout/hierarchy1"/>
    <dgm:cxn modelId="{4DD313A1-4290-4CC7-9373-35C1206FA64C}" type="presOf" srcId="{DE44F24E-2D7A-4B9B-8DC0-DAD669BFB513}" destId="{A4F40ABE-2A72-4FEF-AD02-6E7FEC189376}" srcOrd="0" destOrd="0" presId="urn:microsoft.com/office/officeart/2005/8/layout/hierarchy1"/>
    <dgm:cxn modelId="{2A4773A4-5898-43E0-825C-B139916EA6A1}" type="presOf" srcId="{40663E65-1758-4AA3-951D-7559AEB723D4}" destId="{F605A47C-EDAD-416A-9063-850948C0F48D}" srcOrd="0" destOrd="0" presId="urn:microsoft.com/office/officeart/2005/8/layout/hierarchy1"/>
    <dgm:cxn modelId="{5862B4A6-3463-45C5-82E8-4532BA397C94}" type="presOf" srcId="{5691D98C-7175-4074-A1E8-2266533AA997}" destId="{1494CDB5-A867-406A-9443-A1EAB609F1E8}" srcOrd="0" destOrd="0" presId="urn:microsoft.com/office/officeart/2005/8/layout/hierarchy1"/>
    <dgm:cxn modelId="{B00AD1DA-1188-47DC-97D6-B1302089EA30}" type="presOf" srcId="{3F7E4271-CB81-4D21-A242-FFED0E0624BA}" destId="{E628FC43-015A-41A2-A9BC-AD3F450F112C}" srcOrd="0" destOrd="0" presId="urn:microsoft.com/office/officeart/2005/8/layout/hierarchy1"/>
    <dgm:cxn modelId="{F2C1E7EF-E37A-47D0-80D7-26D63EB83329}" type="presOf" srcId="{5331CBE3-615C-4E2D-9B08-77191CDC7568}" destId="{629C7377-E0A4-4F81-9B98-49D924E194F9}" srcOrd="0" destOrd="0" presId="urn:microsoft.com/office/officeart/2005/8/layout/hierarchy1"/>
    <dgm:cxn modelId="{742F3161-E4FF-4487-8CCA-079573EBC5AE}" type="presParOf" srcId="{0BBA21D7-3F0B-41E8-ADEF-CEBAB993CE1E}" destId="{2DCDC720-E97C-43F9-93DA-4FC8D169981A}" srcOrd="0" destOrd="0" presId="urn:microsoft.com/office/officeart/2005/8/layout/hierarchy1"/>
    <dgm:cxn modelId="{33FE88EA-BB3E-43F4-AF33-EAAF73439F92}" type="presParOf" srcId="{2DCDC720-E97C-43F9-93DA-4FC8D169981A}" destId="{0F7C97C2-E39D-4DDC-9EC9-9B4FF725E4AB}" srcOrd="0" destOrd="0" presId="urn:microsoft.com/office/officeart/2005/8/layout/hierarchy1"/>
    <dgm:cxn modelId="{19F3D526-DB15-4D43-81E4-F65E02D0C903}" type="presParOf" srcId="{0F7C97C2-E39D-4DDC-9EC9-9B4FF725E4AB}" destId="{4E8BDAA0-C901-4061-BA22-834F3D95F6E4}" srcOrd="0" destOrd="0" presId="urn:microsoft.com/office/officeart/2005/8/layout/hierarchy1"/>
    <dgm:cxn modelId="{773A4323-ED4F-4B8D-9EA6-12091EB11B31}" type="presParOf" srcId="{0F7C97C2-E39D-4DDC-9EC9-9B4FF725E4AB}" destId="{F605A47C-EDAD-416A-9063-850948C0F48D}" srcOrd="1" destOrd="0" presId="urn:microsoft.com/office/officeart/2005/8/layout/hierarchy1"/>
    <dgm:cxn modelId="{BDC4B6BF-CD25-4A3D-A4CB-2064B0A5380F}" type="presParOf" srcId="{2DCDC720-E97C-43F9-93DA-4FC8D169981A}" destId="{9E009695-D73E-4F97-83B6-CB0EE0DEF6B8}" srcOrd="1" destOrd="0" presId="urn:microsoft.com/office/officeart/2005/8/layout/hierarchy1"/>
    <dgm:cxn modelId="{585D0282-D0A0-47AB-9928-55696B1B9BCF}" type="presParOf" srcId="{9E009695-D73E-4F97-83B6-CB0EE0DEF6B8}" destId="{E085B248-B002-4D22-8E17-1A51B4210D8D}" srcOrd="0" destOrd="0" presId="urn:microsoft.com/office/officeart/2005/8/layout/hierarchy1"/>
    <dgm:cxn modelId="{AAC1A726-7539-4F8A-95C3-66A877998D1A}" type="presParOf" srcId="{9E009695-D73E-4F97-83B6-CB0EE0DEF6B8}" destId="{D4BF6103-3146-4560-8EAB-9E22A524DF4F}" srcOrd="1" destOrd="0" presId="urn:microsoft.com/office/officeart/2005/8/layout/hierarchy1"/>
    <dgm:cxn modelId="{C67170C7-19A8-4BF8-AB33-302007A2B3B0}" type="presParOf" srcId="{D4BF6103-3146-4560-8EAB-9E22A524DF4F}" destId="{8B3D66D2-266C-48D3-ABE8-C1FED3B6B24B}" srcOrd="0" destOrd="0" presId="urn:microsoft.com/office/officeart/2005/8/layout/hierarchy1"/>
    <dgm:cxn modelId="{64E4730C-215B-4A20-847E-BFD56F91DC8F}" type="presParOf" srcId="{8B3D66D2-266C-48D3-ABE8-C1FED3B6B24B}" destId="{C1C493BD-7B90-4109-AA49-674A371B6172}" srcOrd="0" destOrd="0" presId="urn:microsoft.com/office/officeart/2005/8/layout/hierarchy1"/>
    <dgm:cxn modelId="{AF6C7B7A-D45F-4FD7-9B57-4AE4E3EC9A6B}" type="presParOf" srcId="{8B3D66D2-266C-48D3-ABE8-C1FED3B6B24B}" destId="{1494CDB5-A867-406A-9443-A1EAB609F1E8}" srcOrd="1" destOrd="0" presId="urn:microsoft.com/office/officeart/2005/8/layout/hierarchy1"/>
    <dgm:cxn modelId="{143E22D9-CEA2-4F5A-8E32-D71791B78B97}" type="presParOf" srcId="{D4BF6103-3146-4560-8EAB-9E22A524DF4F}" destId="{B65F5565-30EA-44BE-8D35-7BCF9168F1A6}" srcOrd="1" destOrd="0" presId="urn:microsoft.com/office/officeart/2005/8/layout/hierarchy1"/>
    <dgm:cxn modelId="{DC0414A8-D701-4DCC-9A53-E4F201D1F442}" type="presParOf" srcId="{B65F5565-30EA-44BE-8D35-7BCF9168F1A6}" destId="{E628FC43-015A-41A2-A9BC-AD3F450F112C}" srcOrd="0" destOrd="0" presId="urn:microsoft.com/office/officeart/2005/8/layout/hierarchy1"/>
    <dgm:cxn modelId="{394B307E-8DE2-4AC5-8072-69B2A5822F44}" type="presParOf" srcId="{B65F5565-30EA-44BE-8D35-7BCF9168F1A6}" destId="{E43A522F-17C1-4C1D-847E-FF4493F1564B}" srcOrd="1" destOrd="0" presId="urn:microsoft.com/office/officeart/2005/8/layout/hierarchy1"/>
    <dgm:cxn modelId="{B9EFD317-2E4D-4F58-A1E6-1055F4B8B51A}" type="presParOf" srcId="{E43A522F-17C1-4C1D-847E-FF4493F1564B}" destId="{BD193C0F-73C2-4067-9761-0FF8AE65A801}" srcOrd="0" destOrd="0" presId="urn:microsoft.com/office/officeart/2005/8/layout/hierarchy1"/>
    <dgm:cxn modelId="{21069B29-12DE-4180-8ECC-25C6DFCAF61C}" type="presParOf" srcId="{BD193C0F-73C2-4067-9761-0FF8AE65A801}" destId="{96F70F53-43AA-4B29-BAFF-99A3E1D3CEA5}" srcOrd="0" destOrd="0" presId="urn:microsoft.com/office/officeart/2005/8/layout/hierarchy1"/>
    <dgm:cxn modelId="{D794C850-717B-40E8-A8AD-2FCB716E0AAB}" type="presParOf" srcId="{BD193C0F-73C2-4067-9761-0FF8AE65A801}" destId="{0D4846F9-3782-42FA-A131-5A7F4670B43E}" srcOrd="1" destOrd="0" presId="urn:microsoft.com/office/officeart/2005/8/layout/hierarchy1"/>
    <dgm:cxn modelId="{C4AF09D3-2D8C-4668-9B7F-334A588A3ED8}" type="presParOf" srcId="{E43A522F-17C1-4C1D-847E-FF4493F1564B}" destId="{B32D60BD-E0FF-4977-9A61-060C09A2F962}" srcOrd="1" destOrd="0" presId="urn:microsoft.com/office/officeart/2005/8/layout/hierarchy1"/>
    <dgm:cxn modelId="{B84EAABA-CF9C-4C2E-93BE-23929E4DFB18}" type="presParOf" srcId="{9E009695-D73E-4F97-83B6-CB0EE0DEF6B8}" destId="{A4F40ABE-2A72-4FEF-AD02-6E7FEC189376}" srcOrd="2" destOrd="0" presId="urn:microsoft.com/office/officeart/2005/8/layout/hierarchy1"/>
    <dgm:cxn modelId="{DACC8922-096C-4116-8EC4-86B70634068D}" type="presParOf" srcId="{9E009695-D73E-4F97-83B6-CB0EE0DEF6B8}" destId="{3039F99E-ED8C-42C7-99F8-906A905C725C}" srcOrd="3" destOrd="0" presId="urn:microsoft.com/office/officeart/2005/8/layout/hierarchy1"/>
    <dgm:cxn modelId="{31879632-1D47-43FD-AB8B-CDAA57886CE8}" type="presParOf" srcId="{3039F99E-ED8C-42C7-99F8-906A905C725C}" destId="{00317589-466F-4F52-B076-ED2FD784BBEB}" srcOrd="0" destOrd="0" presId="urn:microsoft.com/office/officeart/2005/8/layout/hierarchy1"/>
    <dgm:cxn modelId="{B89E7558-F4C6-4DC3-9E1C-A11B75F3385C}" type="presParOf" srcId="{00317589-466F-4F52-B076-ED2FD784BBEB}" destId="{9C6AB6FF-0360-4028-80F9-325AA8DD836D}" srcOrd="0" destOrd="0" presId="urn:microsoft.com/office/officeart/2005/8/layout/hierarchy1"/>
    <dgm:cxn modelId="{A6669531-FC63-4AFA-9C32-F53E9BB00AA7}" type="presParOf" srcId="{00317589-466F-4F52-B076-ED2FD784BBEB}" destId="{629C7377-E0A4-4F81-9B98-49D924E194F9}" srcOrd="1" destOrd="0" presId="urn:microsoft.com/office/officeart/2005/8/layout/hierarchy1"/>
    <dgm:cxn modelId="{EA4815BB-2B91-4C9E-90E4-AD3105710914}" type="presParOf" srcId="{3039F99E-ED8C-42C7-99F8-906A905C725C}" destId="{C5080F00-0079-48CE-BC97-029F58BB10F6}" srcOrd="1" destOrd="0" presId="urn:microsoft.com/office/officeart/2005/8/layout/hierarchy1"/>
    <dgm:cxn modelId="{D5B6F610-F61F-4F9A-9F2C-AB83C44B6F29}" type="presParOf" srcId="{C5080F00-0079-48CE-BC97-029F58BB10F6}" destId="{406B944F-7EDF-43E2-A90E-9C4479A9166D}" srcOrd="0" destOrd="0" presId="urn:microsoft.com/office/officeart/2005/8/layout/hierarchy1"/>
    <dgm:cxn modelId="{C81A5BD0-97A2-43C6-B707-2345140008BA}" type="presParOf" srcId="{C5080F00-0079-48CE-BC97-029F58BB10F6}" destId="{28FD3393-E79F-4224-9720-E6F39E97CC12}" srcOrd="1" destOrd="0" presId="urn:microsoft.com/office/officeart/2005/8/layout/hierarchy1"/>
    <dgm:cxn modelId="{CDBB228A-F847-4E0A-8D05-C446DEAA3CA5}" type="presParOf" srcId="{28FD3393-E79F-4224-9720-E6F39E97CC12}" destId="{93FFE99C-7876-4578-A157-466409731E32}" srcOrd="0" destOrd="0" presId="urn:microsoft.com/office/officeart/2005/8/layout/hierarchy1"/>
    <dgm:cxn modelId="{DED1411D-3FD3-4D33-90F4-E3998264BA09}" type="presParOf" srcId="{93FFE99C-7876-4578-A157-466409731E32}" destId="{8E34281B-0D42-4A0D-BEC7-82042F3A681A}" srcOrd="0" destOrd="0" presId="urn:microsoft.com/office/officeart/2005/8/layout/hierarchy1"/>
    <dgm:cxn modelId="{7CBF6782-1D13-4F99-8A0C-5D0137DEC3AE}" type="presParOf" srcId="{93FFE99C-7876-4578-A157-466409731E32}" destId="{F0123E56-118B-44C1-BDB0-CA120CBE7A5C}" srcOrd="1" destOrd="0" presId="urn:microsoft.com/office/officeart/2005/8/layout/hierarchy1"/>
    <dgm:cxn modelId="{57740F69-B36A-469C-95EC-78D51CA1ACC6}" type="presParOf" srcId="{28FD3393-E79F-4224-9720-E6F39E97CC12}" destId="{D123FF50-EA82-4BBE-B79E-FC48F3A018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7384B-4F86-4672-9514-003AA7F960B0}">
      <dsp:nvSpPr>
        <dsp:cNvPr id="0" name=""/>
        <dsp:cNvSpPr/>
      </dsp:nvSpPr>
      <dsp:spPr>
        <a:xfrm>
          <a:off x="4566467" y="1191089"/>
          <a:ext cx="2005891" cy="1591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1878"/>
              </a:lnTo>
              <a:lnTo>
                <a:pt x="2005891" y="1091878"/>
              </a:lnTo>
              <a:lnTo>
                <a:pt x="2005891" y="1591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A6A6F-EFAA-45AA-9F53-D966D771C675}">
      <dsp:nvSpPr>
        <dsp:cNvPr id="0" name=""/>
        <dsp:cNvSpPr/>
      </dsp:nvSpPr>
      <dsp:spPr>
        <a:xfrm>
          <a:off x="2236176" y="1191089"/>
          <a:ext cx="2330290" cy="1591761"/>
        </a:xfrm>
        <a:custGeom>
          <a:avLst/>
          <a:gdLst/>
          <a:ahLst/>
          <a:cxnLst/>
          <a:rect l="0" t="0" r="0" b="0"/>
          <a:pathLst>
            <a:path>
              <a:moveTo>
                <a:pt x="2330290" y="0"/>
              </a:moveTo>
              <a:lnTo>
                <a:pt x="2330290" y="1091806"/>
              </a:lnTo>
              <a:lnTo>
                <a:pt x="0" y="1091806"/>
              </a:lnTo>
              <a:lnTo>
                <a:pt x="0" y="15917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AB087-B65D-48E1-95F2-7D9173402BC7}">
      <dsp:nvSpPr>
        <dsp:cNvPr id="0" name=""/>
        <dsp:cNvSpPr/>
      </dsp:nvSpPr>
      <dsp:spPr>
        <a:xfrm>
          <a:off x="1342661" y="297169"/>
          <a:ext cx="6447611" cy="893919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/>
            <a:t>TYPES OF VARIATION</a:t>
          </a:r>
        </a:p>
      </dsp:txBody>
      <dsp:txXfrm>
        <a:off x="1342661" y="297169"/>
        <a:ext cx="6447611" cy="893919"/>
      </dsp:txXfrm>
    </dsp:sp>
    <dsp:sp modelId="{D61E2196-D912-484D-8FA6-46C02A3718A4}">
      <dsp:nvSpPr>
        <dsp:cNvPr id="0" name=""/>
        <dsp:cNvSpPr/>
      </dsp:nvSpPr>
      <dsp:spPr>
        <a:xfrm>
          <a:off x="364701" y="2782851"/>
          <a:ext cx="3742949" cy="123617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/>
            <a:t>DIRECT VARIATION</a:t>
          </a:r>
        </a:p>
      </dsp:txBody>
      <dsp:txXfrm>
        <a:off x="364701" y="2782851"/>
        <a:ext cx="3742949" cy="1236174"/>
      </dsp:txXfrm>
    </dsp:sp>
    <dsp:sp modelId="{7FB1D0B6-517B-4859-B4D1-7B3B0E0D6C8D}">
      <dsp:nvSpPr>
        <dsp:cNvPr id="0" name=""/>
        <dsp:cNvSpPr/>
      </dsp:nvSpPr>
      <dsp:spPr>
        <a:xfrm>
          <a:off x="4641460" y="2782922"/>
          <a:ext cx="3861796" cy="123617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INVERSE VARIATION</a:t>
          </a:r>
        </a:p>
      </dsp:txBody>
      <dsp:txXfrm>
        <a:off x="4641460" y="2782922"/>
        <a:ext cx="3861796" cy="1236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B9488-96DB-424D-9964-71600AFEF6ED}">
      <dsp:nvSpPr>
        <dsp:cNvPr id="0" name=""/>
        <dsp:cNvSpPr/>
      </dsp:nvSpPr>
      <dsp:spPr>
        <a:xfrm>
          <a:off x="1355" y="702157"/>
          <a:ext cx="1796084" cy="1796084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Length of the moving object </a:t>
          </a:r>
        </a:p>
      </dsp:txBody>
      <dsp:txXfrm>
        <a:off x="264385" y="965187"/>
        <a:ext cx="1270024" cy="1270024"/>
      </dsp:txXfrm>
    </dsp:sp>
    <dsp:sp modelId="{610FC1A6-1948-4FAE-85BE-7AAFCF97A13B}">
      <dsp:nvSpPr>
        <dsp:cNvPr id="0" name=""/>
        <dsp:cNvSpPr/>
      </dsp:nvSpPr>
      <dsp:spPr>
        <a:xfrm>
          <a:off x="1943281" y="1079335"/>
          <a:ext cx="1041729" cy="1041729"/>
        </a:xfrm>
        <a:prstGeom prst="mathPlus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700" kern="1200"/>
        </a:p>
      </dsp:txBody>
      <dsp:txXfrm>
        <a:off x="2081362" y="1477692"/>
        <a:ext cx="765567" cy="245015"/>
      </dsp:txXfrm>
    </dsp:sp>
    <dsp:sp modelId="{AF3E3875-0A2D-4A78-8F09-9594C9537AA4}">
      <dsp:nvSpPr>
        <dsp:cNvPr id="0" name=""/>
        <dsp:cNvSpPr/>
      </dsp:nvSpPr>
      <dsp:spPr>
        <a:xfrm>
          <a:off x="3130853" y="702157"/>
          <a:ext cx="1796084" cy="1796084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Length of the stationary object</a:t>
          </a:r>
        </a:p>
      </dsp:txBody>
      <dsp:txXfrm>
        <a:off x="3393883" y="965187"/>
        <a:ext cx="1270024" cy="1270024"/>
      </dsp:txXfrm>
    </dsp:sp>
    <dsp:sp modelId="{7EABD8AB-B341-4CBF-975F-1859C92A3673}">
      <dsp:nvSpPr>
        <dsp:cNvPr id="0" name=""/>
        <dsp:cNvSpPr/>
      </dsp:nvSpPr>
      <dsp:spPr>
        <a:xfrm>
          <a:off x="5072779" y="1079335"/>
          <a:ext cx="1041729" cy="1041729"/>
        </a:xfrm>
        <a:prstGeom prst="mathEqual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4300" kern="1200"/>
        </a:p>
      </dsp:txBody>
      <dsp:txXfrm>
        <a:off x="5210860" y="1293931"/>
        <a:ext cx="765567" cy="612537"/>
      </dsp:txXfrm>
    </dsp:sp>
    <dsp:sp modelId="{3D033AE6-D66A-469E-AC6C-2872B05D1408}">
      <dsp:nvSpPr>
        <dsp:cNvPr id="0" name=""/>
        <dsp:cNvSpPr/>
      </dsp:nvSpPr>
      <dsp:spPr>
        <a:xfrm>
          <a:off x="6260351" y="702157"/>
          <a:ext cx="1796084" cy="1796084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Distance travelled by moving object to pass a stationary object of some length</a:t>
          </a:r>
        </a:p>
      </dsp:txBody>
      <dsp:txXfrm>
        <a:off x="6523381" y="965187"/>
        <a:ext cx="1270024" cy="1270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B944F-7EDF-43E2-A90E-9C4479A9166D}">
      <dsp:nvSpPr>
        <dsp:cNvPr id="0" name=""/>
        <dsp:cNvSpPr/>
      </dsp:nvSpPr>
      <dsp:spPr>
        <a:xfrm>
          <a:off x="5373491" y="2828851"/>
          <a:ext cx="91440" cy="526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63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40ABE-2A72-4FEF-AD02-6E7FEC189376}">
      <dsp:nvSpPr>
        <dsp:cNvPr id="0" name=""/>
        <dsp:cNvSpPr/>
      </dsp:nvSpPr>
      <dsp:spPr>
        <a:xfrm>
          <a:off x="3863964" y="1152377"/>
          <a:ext cx="1555247" cy="52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5"/>
              </a:lnTo>
              <a:lnTo>
                <a:pt x="1555247" y="358885"/>
              </a:lnTo>
              <a:lnTo>
                <a:pt x="1555247" y="52663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8FC43-015A-41A2-A9BC-AD3F450F112C}">
      <dsp:nvSpPr>
        <dsp:cNvPr id="0" name=""/>
        <dsp:cNvSpPr/>
      </dsp:nvSpPr>
      <dsp:spPr>
        <a:xfrm>
          <a:off x="2262996" y="2828851"/>
          <a:ext cx="91440" cy="526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63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5B248-B002-4D22-8E17-1A51B4210D8D}">
      <dsp:nvSpPr>
        <dsp:cNvPr id="0" name=""/>
        <dsp:cNvSpPr/>
      </dsp:nvSpPr>
      <dsp:spPr>
        <a:xfrm>
          <a:off x="2308716" y="1152377"/>
          <a:ext cx="1555247" cy="526633"/>
        </a:xfrm>
        <a:custGeom>
          <a:avLst/>
          <a:gdLst/>
          <a:ahLst/>
          <a:cxnLst/>
          <a:rect l="0" t="0" r="0" b="0"/>
          <a:pathLst>
            <a:path>
              <a:moveTo>
                <a:pt x="1555247" y="0"/>
              </a:moveTo>
              <a:lnTo>
                <a:pt x="1555247" y="358885"/>
              </a:lnTo>
              <a:lnTo>
                <a:pt x="0" y="358885"/>
              </a:lnTo>
              <a:lnTo>
                <a:pt x="0" y="52663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BDAA0-C901-4061-BA22-834F3D95F6E4}">
      <dsp:nvSpPr>
        <dsp:cNvPr id="0" name=""/>
        <dsp:cNvSpPr/>
      </dsp:nvSpPr>
      <dsp:spPr>
        <a:xfrm>
          <a:off x="2958577" y="2536"/>
          <a:ext cx="1810773" cy="11498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5A47C-EDAD-416A-9063-850948C0F48D}">
      <dsp:nvSpPr>
        <dsp:cNvPr id="0" name=""/>
        <dsp:cNvSpPr/>
      </dsp:nvSpPr>
      <dsp:spPr>
        <a:xfrm>
          <a:off x="3159774" y="193673"/>
          <a:ext cx="1810773" cy="114984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VARIATION</a:t>
          </a:r>
        </a:p>
      </dsp:txBody>
      <dsp:txXfrm>
        <a:off x="3193452" y="227351"/>
        <a:ext cx="1743417" cy="1082484"/>
      </dsp:txXfrm>
    </dsp:sp>
    <dsp:sp modelId="{C1C493BD-7B90-4109-AA49-674A371B6172}">
      <dsp:nvSpPr>
        <dsp:cNvPr id="0" name=""/>
        <dsp:cNvSpPr/>
      </dsp:nvSpPr>
      <dsp:spPr>
        <a:xfrm>
          <a:off x="1403329" y="1679010"/>
          <a:ext cx="1810773" cy="11498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4CDB5-A867-406A-9443-A1EAB609F1E8}">
      <dsp:nvSpPr>
        <dsp:cNvPr id="0" name=""/>
        <dsp:cNvSpPr/>
      </dsp:nvSpPr>
      <dsp:spPr>
        <a:xfrm>
          <a:off x="1604526" y="1870148"/>
          <a:ext cx="1810773" cy="1149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DIRECT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VARIATION</a:t>
          </a:r>
        </a:p>
      </dsp:txBody>
      <dsp:txXfrm>
        <a:off x="1638204" y="1903826"/>
        <a:ext cx="1743417" cy="1082484"/>
      </dsp:txXfrm>
    </dsp:sp>
    <dsp:sp modelId="{96F70F53-43AA-4B29-BAFF-99A3E1D3CEA5}">
      <dsp:nvSpPr>
        <dsp:cNvPr id="0" name=""/>
        <dsp:cNvSpPr/>
      </dsp:nvSpPr>
      <dsp:spPr>
        <a:xfrm>
          <a:off x="914402" y="3355485"/>
          <a:ext cx="2788626" cy="11498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846F9-3782-42FA-A131-5A7F4670B43E}">
      <dsp:nvSpPr>
        <dsp:cNvPr id="0" name=""/>
        <dsp:cNvSpPr/>
      </dsp:nvSpPr>
      <dsp:spPr>
        <a:xfrm>
          <a:off x="1115599" y="3546622"/>
          <a:ext cx="2788626" cy="1149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IN" sz="260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IN" sz="2600" b="0" i="1" kern="1200" smtClean="0">
                      <a:latin typeface="Cambria Math" panose="02040503050406030204" pitchFamily="18" charset="0"/>
                    </a:rPr>
                    <m:t>𝑥</m:t>
                  </m:r>
                </m:num>
                <m:den>
                  <m:r>
                    <a:rPr lang="en-IN" sz="2600" b="0" i="1" kern="1200" smtClean="0">
                      <a:latin typeface="Cambria Math" panose="02040503050406030204" pitchFamily="18" charset="0"/>
                    </a:rPr>
                    <m:t>𝑦</m:t>
                  </m:r>
                </m:den>
              </m:f>
              <m:r>
                <a:rPr lang="en-IN" sz="26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IN" sz="2600" kern="1200" dirty="0"/>
            <a:t>= Constant</a:t>
          </a:r>
        </a:p>
      </dsp:txBody>
      <dsp:txXfrm>
        <a:off x="1149277" y="3580300"/>
        <a:ext cx="2721270" cy="1082484"/>
      </dsp:txXfrm>
    </dsp:sp>
    <dsp:sp modelId="{9C6AB6FF-0360-4028-80F9-325AA8DD836D}">
      <dsp:nvSpPr>
        <dsp:cNvPr id="0" name=""/>
        <dsp:cNvSpPr/>
      </dsp:nvSpPr>
      <dsp:spPr>
        <a:xfrm>
          <a:off x="4513825" y="1679010"/>
          <a:ext cx="1810773" cy="11498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C7377-E0A4-4F81-9B98-49D924E194F9}">
      <dsp:nvSpPr>
        <dsp:cNvPr id="0" name=""/>
        <dsp:cNvSpPr/>
      </dsp:nvSpPr>
      <dsp:spPr>
        <a:xfrm>
          <a:off x="4715022" y="1870148"/>
          <a:ext cx="1810773" cy="1149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INVERSE VARIATION</a:t>
          </a:r>
        </a:p>
      </dsp:txBody>
      <dsp:txXfrm>
        <a:off x="4748700" y="1903826"/>
        <a:ext cx="1743417" cy="1082484"/>
      </dsp:txXfrm>
    </dsp:sp>
    <dsp:sp modelId="{8E34281B-0D42-4A0D-BEC7-82042F3A681A}">
      <dsp:nvSpPr>
        <dsp:cNvPr id="0" name=""/>
        <dsp:cNvSpPr/>
      </dsp:nvSpPr>
      <dsp:spPr>
        <a:xfrm>
          <a:off x="4105423" y="3355485"/>
          <a:ext cx="2627576" cy="11498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3E56-118B-44C1-BDB0-CA120CBE7A5C}">
      <dsp:nvSpPr>
        <dsp:cNvPr id="0" name=""/>
        <dsp:cNvSpPr/>
      </dsp:nvSpPr>
      <dsp:spPr>
        <a:xfrm>
          <a:off x="4306620" y="3546622"/>
          <a:ext cx="2627576" cy="1149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 err="1"/>
            <a:t>xy</a:t>
          </a:r>
          <a:r>
            <a:rPr lang="en-IN" sz="2600" kern="1200" dirty="0"/>
            <a:t> = constant</a:t>
          </a:r>
        </a:p>
      </dsp:txBody>
      <dsp:txXfrm>
        <a:off x="4340298" y="3580300"/>
        <a:ext cx="2560220" cy="1082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3.xml"/><Relationship Id="rId12" Type="http://schemas.microsoft.com/office/2007/relationships/diagramDrawing" Target="../diagrams/drawing3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20200416_101615.png"/>
          <p:cNvPicPr>
            <a:picLocks noChangeAspect="1" noChangeArrowheads="1"/>
          </p:cNvPicPr>
          <p:nvPr/>
        </p:nvPicPr>
        <p:blipFill>
          <a:blip r:embed="rId2"/>
          <a:srcRect r="3752"/>
          <a:stretch>
            <a:fillRect/>
          </a:stretch>
        </p:blipFill>
        <p:spPr bwMode="auto">
          <a:xfrm>
            <a:off x="0" y="-29817"/>
            <a:ext cx="54864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0" y="0"/>
            <a:ext cx="762000" cy="685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733800" y="0"/>
            <a:ext cx="495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2895600" y="1905000"/>
            <a:ext cx="55626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 AND INVERSE VARIATIONS</a:t>
            </a:r>
          </a:p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STD – VIII</a:t>
            </a:r>
          </a:p>
          <a:p>
            <a:pPr algn="ctr"/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SUBJECT- MATHEMATICS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399" y="486678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smtClean="0">
                <a:solidFill>
                  <a:srgbClr val="C00000"/>
                </a:solidFill>
              </a:rPr>
              <a:t> </a:t>
            </a:r>
            <a:endParaRPr lang="en-IN" sz="2400" b="1" dirty="0">
              <a:solidFill>
                <a:srgbClr val="C00000"/>
              </a:solidFill>
            </a:endParaRPr>
          </a:p>
          <a:p>
            <a:r>
              <a:rPr lang="en-IN" sz="24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4700" y="76200"/>
            <a:ext cx="609600" cy="515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69D114-68B0-4E62-A82B-9E36BE92D130}"/>
              </a:ext>
            </a:extLst>
          </p:cNvPr>
          <p:cNvSpPr txBox="1"/>
          <p:nvPr/>
        </p:nvSpPr>
        <p:spPr>
          <a:xfrm>
            <a:off x="2590800" y="104338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002060"/>
                </a:solidFill>
              </a:rPr>
              <a:t> </a:t>
            </a:r>
            <a:endParaRPr lang="en-IN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79562" y="592374"/>
                <a:ext cx="10153291" cy="25821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IN" sz="2400" dirty="0"/>
                  <a:t>In other words,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IN" sz="2400" dirty="0"/>
                  <a:t> does not change; it remains same.</a:t>
                </a:r>
              </a:p>
              <a:p>
                <a:pPr marL="0" indent="0">
                  <a:buNone/>
                </a:pPr>
                <a:r>
                  <a:rPr lang="en-IN" sz="2400" dirty="0"/>
                  <a:t>           So, 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IN" sz="2400" dirty="0"/>
                  <a:t> = k (constant)</a:t>
                </a:r>
              </a:p>
              <a:p>
                <a:pPr marL="0" indent="0">
                  <a:buNone/>
                </a:pPr>
                <a:r>
                  <a:rPr lang="en-IN" sz="2400" dirty="0">
                    <a:sym typeface="Symbol" panose="05050102010706020507" pitchFamily="18" charset="2"/>
                  </a:rPr>
                  <a:t>                                           ……(</a:t>
                </a:r>
                <a:r>
                  <a:rPr lang="en-IN" sz="2400" dirty="0" err="1">
                    <a:sym typeface="Symbol" panose="05050102010706020507" pitchFamily="18" charset="2"/>
                  </a:rPr>
                  <a:t>i</a:t>
                </a:r>
                <a:r>
                  <a:rPr lang="en-IN" sz="2400" dirty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IN" sz="2400" dirty="0">
                    <a:sym typeface="Symbol" panose="05050102010706020507" pitchFamily="18" charset="2"/>
                  </a:rPr>
                  <a:t>From eq.(</a:t>
                </a:r>
                <a:r>
                  <a:rPr lang="en-IN" sz="2400" dirty="0" err="1">
                    <a:sym typeface="Symbol" panose="05050102010706020507" pitchFamily="18" charset="2"/>
                  </a:rPr>
                  <a:t>i</a:t>
                </a:r>
                <a:r>
                  <a:rPr lang="en-IN" sz="2400" dirty="0">
                    <a:sym typeface="Symbol" panose="05050102010706020507" pitchFamily="18" charset="2"/>
                  </a:rPr>
                  <a:t>), x and y increase or decrease together.</a:t>
                </a:r>
              </a:p>
              <a:p>
                <a:pPr marL="0" indent="0">
                  <a:buNone/>
                </a:pPr>
                <a:endParaRPr lang="en-IN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79562" y="592374"/>
                <a:ext cx="10153291" cy="2582148"/>
              </a:xfrm>
              <a:blipFill rotWithShape="0"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334000"/>
            <a:ext cx="9144000" cy="150530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814239"/>
              </p:ext>
            </p:extLst>
          </p:nvPr>
        </p:nvGraphicFramePr>
        <p:xfrm>
          <a:off x="1524000" y="1927364"/>
          <a:ext cx="14974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IN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 x</a:t>
                      </a:r>
                      <a:r>
                        <a:rPr lang="en-IN" sz="24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= </a:t>
                      </a:r>
                      <a:r>
                        <a:rPr lang="en-IN" sz="2400" b="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ky</a:t>
                      </a:r>
                      <a:endParaRPr lang="en-IN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3709" y="3389008"/>
            <a:ext cx="7432415" cy="179555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en-IN"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5"/>
          <a:srcRect l="17076" t="5051" r="17076" b="42757"/>
          <a:stretch>
            <a:fillRect/>
          </a:stretch>
        </p:blipFill>
        <p:spPr bwMode="auto">
          <a:xfrm>
            <a:off x="6858000" y="609600"/>
            <a:ext cx="1676400" cy="22098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7848600" y="3810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0016416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260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rgbClr val="C00000"/>
                </a:solidFill>
              </a:rPr>
              <a:t>Let’s Watch this…… </a:t>
            </a:r>
            <a:endParaRPr lang="en-IN" sz="3600" dirty="0"/>
          </a:p>
        </p:txBody>
      </p:sp>
      <p:pic>
        <p:nvPicPr>
          <p:cNvPr id="3" name="direct variation shor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66800"/>
            <a:ext cx="7620000" cy="4286626"/>
          </a:xfrm>
        </p:spPr>
      </p:pic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5" cstate="print"/>
          <a:srcRect l="17076" t="5051" r="17076" b="42757"/>
          <a:stretch>
            <a:fillRect/>
          </a:stretch>
        </p:blipFill>
        <p:spPr bwMode="auto">
          <a:xfrm>
            <a:off x="-5751" y="61851"/>
            <a:ext cx="1148751" cy="1554163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867400"/>
            <a:ext cx="9144000" cy="9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46649" y="1156478"/>
                <a:ext cx="8844951" cy="5396722"/>
              </a:xfrm>
            </p:spPr>
            <p:txBody>
              <a:bodyPr>
                <a:normAutofit/>
              </a:bodyPr>
              <a:lstStyle/>
              <a:p>
                <a:pPr>
                  <a:buAutoNum type="arabicPeriod"/>
                </a:pPr>
                <a:r>
                  <a:rPr lang="en-IN" sz="2400" dirty="0">
                    <a:solidFill>
                      <a:srgbClr val="FF0000"/>
                    </a:solidFill>
                  </a:rPr>
                  <a:t>Find p and q in the following table, if x and y vary directly.</a:t>
                </a:r>
              </a:p>
              <a:p>
                <a:pPr>
                  <a:buAutoNum type="arabicPeriod"/>
                </a:pPr>
                <a:endParaRPr lang="en-IN" sz="2000" dirty="0"/>
              </a:p>
              <a:p>
                <a:pPr>
                  <a:buAutoNum type="arabicPeriod"/>
                </a:pPr>
                <a:endParaRPr lang="en-IN" sz="2000" dirty="0"/>
              </a:p>
              <a:p>
                <a:pPr marL="0" indent="0">
                  <a:buNone/>
                </a:pPr>
                <a:endParaRPr lang="en-IN" sz="2000" dirty="0"/>
              </a:p>
              <a:p>
                <a:pPr marL="0" indent="0">
                  <a:buNone/>
                </a:pPr>
                <a:endParaRPr lang="en-IN" sz="2000" dirty="0"/>
              </a:p>
              <a:p>
                <a:pPr marL="0" indent="0">
                  <a:buNone/>
                </a:pPr>
                <a:r>
                  <a:rPr lang="en-IN" sz="2000" dirty="0"/>
                  <a:t>It is given that, x and y vary directly.</a:t>
                </a:r>
              </a:p>
              <a:p>
                <a:pPr marL="0" indent="0">
                  <a:buNone/>
                </a:pPr>
                <a:r>
                  <a:rPr lang="en-IN" sz="2000" dirty="0"/>
                  <a:t> So, can you correlate the ratio of x and y in the above table</a:t>
                </a: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IN" sz="200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IN" sz="2000" dirty="0">
                    <a:cs typeface="Times New Roman" panose="02020603050405020304" pitchFamily="18" charset="0"/>
                  </a:rPr>
                  <a:t>Yes, ratio between x and y  will be constant as they are in direct variation.</a:t>
                </a:r>
              </a:p>
              <a:p>
                <a:pPr marL="0" indent="0">
                  <a:buNone/>
                </a:pPr>
                <a:r>
                  <a:rPr lang="en-IN" sz="2000" dirty="0"/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IN" sz="2000" dirty="0"/>
                  <a:t> = k </a:t>
                </a:r>
                <a:r>
                  <a:rPr lang="en-IN" sz="2000" dirty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</m:oMath>
                </a14:m>
                <a:endParaRPr lang="en-IN" sz="2000" dirty="0"/>
              </a:p>
              <a:p>
                <a:pPr marL="0" indent="0">
                  <a:buNone/>
                </a:pPr>
                <a:r>
                  <a:rPr lang="en-IN" sz="2000" dirty="0"/>
                  <a:t> Taking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IN" sz="2000" dirty="0"/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  2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</m:oMath>
                </a14:m>
                <a:endParaRPr lang="en-IN" sz="2000" dirty="0"/>
              </a:p>
              <a:p>
                <a:pPr marL="0" indent="0">
                  <a:buNone/>
                </a:pPr>
                <a:r>
                  <a:rPr lang="en-IN" sz="2000" dirty="0"/>
                  <a:t>         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</a:rPr>
                          <m:t>8 × 3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000" dirty="0"/>
                  <a:t>                           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sz="2000" b="0" i="1" smtClean="0">
                            <a:latin typeface="Cambria Math" panose="02040503050406030204" pitchFamily="18" charset="0"/>
                          </a:rPr>
                          <m:t> × 39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IN" sz="2000" dirty="0"/>
              </a:p>
              <a:p>
                <a:pPr marL="0" indent="0">
                  <a:buNone/>
                </a:pPr>
                <a:r>
                  <a:rPr lang="en-IN" sz="2000" dirty="0"/>
                  <a:t>           p = 12                                q = 26</a:t>
                </a:r>
              </a:p>
              <a:p>
                <a:pPr marL="0" indent="0">
                  <a:buNone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AutoNum type="arabicPeriod"/>
                </a:pPr>
                <a:endParaRPr lang="en-IN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46649" y="1156478"/>
                <a:ext cx="8844951" cy="5396722"/>
              </a:xfrm>
              <a:blipFill>
                <a:blip r:embed="rId2"/>
                <a:stretch>
                  <a:fillRect l="-1103" t="-11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486400"/>
            <a:ext cx="9144000" cy="135290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4666329"/>
              </p:ext>
            </p:extLst>
          </p:nvPr>
        </p:nvGraphicFramePr>
        <p:xfrm>
          <a:off x="721744" y="1524000"/>
          <a:ext cx="6096000" cy="9906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39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514600" y="4343400"/>
            <a:ext cx="6470" cy="132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" y="228601"/>
            <a:ext cx="678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rgbClr val="C00000"/>
                </a:solidFill>
              </a:rPr>
              <a:t>LET’S SOLVE SOME PROBLEMS </a:t>
            </a:r>
            <a:r>
              <a:rPr lang="en-IN" sz="3600" b="1" dirty="0">
                <a:solidFill>
                  <a:srgbClr val="C00000"/>
                </a:solidFill>
              </a:rPr>
              <a:t>...</a:t>
            </a:r>
            <a:r>
              <a:rPr lang="en-IN" sz="3600" b="1" u="sng" dirty="0">
                <a:solidFill>
                  <a:srgbClr val="C00000"/>
                </a:solidFill>
              </a:rPr>
              <a:t> </a:t>
            </a:r>
            <a:endParaRPr lang="en-IN" sz="3600" dirty="0"/>
          </a:p>
        </p:txBody>
      </p:sp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162800" y="3810000"/>
            <a:ext cx="1676400" cy="160020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8229600" y="28956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245416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/>
          <a:srcRect l="17076" t="5051" r="17076" b="42757"/>
          <a:stretch>
            <a:fillRect/>
          </a:stretch>
        </p:blipFill>
        <p:spPr bwMode="auto">
          <a:xfrm>
            <a:off x="7239000" y="3429000"/>
            <a:ext cx="1676400" cy="2209800"/>
          </a:xfrm>
          <a:prstGeom prst="rect">
            <a:avLst/>
          </a:prstGeom>
          <a:noFill/>
        </p:spPr>
      </p:pic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562600"/>
            <a:ext cx="9144000" cy="12767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6096" y="152400"/>
                <a:ext cx="9067800" cy="824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2. </a:t>
                </a:r>
                <a:r>
                  <a:rPr lang="en-IN" sz="2400" dirty="0">
                    <a:solidFill>
                      <a:srgbClr val="FF0000"/>
                    </a:solidFill>
                  </a:rPr>
                  <a:t>A motor boat covers 20km in 4 hours . What distance will it cover in 7 hours (speed remaining same)</a:t>
                </a:r>
                <a:r>
                  <a:rPr lang="en-I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I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2400" dirty="0"/>
                  <a:t>Solution: Let distance covered by the boat in 7 </a:t>
                </a:r>
                <a:r>
                  <a:rPr lang="en-IN" sz="2400" dirty="0" err="1"/>
                  <a:t>hrs</a:t>
                </a:r>
                <a:r>
                  <a:rPr lang="en-IN" sz="2400" dirty="0"/>
                  <a:t> = x km</a:t>
                </a:r>
              </a:p>
              <a:p>
                <a:r>
                  <a:rPr lang="en-IN" sz="2400" dirty="0"/>
                  <a:t>       Prepare a table between the distance covered by the boat and time taken</a:t>
                </a:r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r>
                  <a:rPr lang="en-IN" sz="2400" dirty="0">
                    <a:solidFill>
                      <a:srgbClr val="FF0000"/>
                    </a:solidFill>
                  </a:rPr>
                  <a:t>Can you identify the type of variation is used between distance and time</a:t>
                </a:r>
                <a:r>
                  <a:rPr lang="en-I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As an increase in time, there is corresponding increase in the distance travel, so it is a case of direct variation.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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20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r>
                  <a:rPr lang="en-IN" sz="24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7</m:t>
                        </m:r>
                      </m:den>
                    </m:f>
                  </m:oMath>
                </a14:m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 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20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  ×  7</m:t>
                        </m:r>
                      </m:num>
                      <m:den>
                        <m: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                         x = 35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In 7 </a:t>
                </a:r>
                <a:r>
                  <a:rPr lang="en-IN" sz="2400" dirty="0" err="1">
                    <a:cs typeface="Times New Roman" panose="02020603050405020304" pitchFamily="18" charset="0"/>
                    <a:sym typeface="Symbol" panose="05050102010706020507" pitchFamily="18" charset="2"/>
                  </a:rPr>
                  <a:t>hrs</a:t>
                </a:r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, the boat will cover 35km.</a:t>
                </a:r>
                <a:endParaRPr lang="en-IN" sz="2400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" y="152400"/>
                <a:ext cx="9067800" cy="8246617"/>
              </a:xfrm>
              <a:prstGeom prst="rect">
                <a:avLst/>
              </a:prstGeom>
              <a:blipFill rotWithShape="0">
                <a:blip r:embed="rId4"/>
                <a:stretch>
                  <a:fillRect l="-1008" t="-591" r="-87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1175254"/>
              </p:ext>
            </p:extLst>
          </p:nvPr>
        </p:nvGraphicFramePr>
        <p:xfrm>
          <a:off x="1143000" y="1905000"/>
          <a:ext cx="6096000" cy="94139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2248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5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4197">
                <a:tc>
                  <a:txBody>
                    <a:bodyPr/>
                    <a:lstStyle/>
                    <a:p>
                      <a:r>
                        <a:rPr lang="en-IN" sz="2400" b="0" dirty="0">
                          <a:solidFill>
                            <a:schemeClr val="tx1"/>
                          </a:solidFill>
                        </a:rPr>
                        <a:t>Distance(in</a:t>
                      </a:r>
                      <a:r>
                        <a:rPr lang="en-IN" sz="2400" b="0" baseline="0" dirty="0">
                          <a:solidFill>
                            <a:schemeClr val="tx1"/>
                          </a:solidFill>
                        </a:rPr>
                        <a:t> km)</a:t>
                      </a:r>
                      <a:endParaRPr lang="en-IN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IN" sz="2400" baseline="0" dirty="0">
                          <a:solidFill>
                            <a:schemeClr val="tx1"/>
                          </a:solidFill>
                        </a:rPr>
                        <a:t> (in hour)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17669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7772400" y="3810000"/>
            <a:ext cx="1371600" cy="1981200"/>
          </a:xfrm>
          <a:prstGeom prst="rect">
            <a:avLst/>
          </a:prstGeom>
          <a:noFill/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638800"/>
            <a:ext cx="9144000" cy="1200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143000"/>
            <a:ext cx="8534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IN" sz="2400" dirty="0"/>
              <a:t>If x and y varies directly as each other and x = 2 when y = 40. Find y when x = 16.</a:t>
            </a:r>
          </a:p>
          <a:p>
            <a:pPr marL="342900" indent="-342900" algn="just">
              <a:buAutoNum type="arabicPeriod"/>
            </a:pPr>
            <a:r>
              <a:rPr lang="en-IN" sz="2400" dirty="0"/>
              <a:t>Manoj types 540 words during half an hour, how many words would he type in 6 minutes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IN" sz="2400" dirty="0"/>
              <a:t> </a:t>
            </a:r>
          </a:p>
          <a:p>
            <a:pPr marL="342900" indent="-342900" algn="just">
              <a:buAutoNum type="arabicPeriod"/>
            </a:pPr>
            <a:r>
              <a:rPr lang="en-IN" sz="2400" dirty="0"/>
              <a:t>Observe the following table and find if x and y are in direct variation</a:t>
            </a:r>
            <a:r>
              <a:rPr lang="en-IN" sz="2400" b="1" dirty="0"/>
              <a:t>.</a:t>
            </a:r>
          </a:p>
          <a:p>
            <a:r>
              <a:rPr lang="en-IN" sz="2400" dirty="0"/>
              <a:t>         </a:t>
            </a:r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4. Complete the following tables given that x varies directly as y</a:t>
            </a:r>
            <a:r>
              <a:rPr lang="en-IN" sz="2400" b="1" dirty="0"/>
              <a:t>.</a:t>
            </a:r>
          </a:p>
          <a:p>
            <a:r>
              <a:rPr lang="en-IN" sz="2400" b="1" dirty="0"/>
              <a:t>        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0227540"/>
              </p:ext>
            </p:extLst>
          </p:nvPr>
        </p:nvGraphicFramePr>
        <p:xfrm>
          <a:off x="967597" y="3338419"/>
          <a:ext cx="6096000" cy="914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91766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9323619"/>
              </p:ext>
            </p:extLst>
          </p:nvPr>
        </p:nvGraphicFramePr>
        <p:xfrm>
          <a:off x="967598" y="4886225"/>
          <a:ext cx="6096000" cy="914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……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……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……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4401" y="304800"/>
            <a:ext cx="5336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YOU MUST TRY </a:t>
            </a:r>
            <a:r>
              <a:rPr lang="en-IN" sz="4000" b="1" dirty="0">
                <a:solidFill>
                  <a:srgbClr val="C00000"/>
                </a:solidFill>
              </a:rPr>
              <a:t>...</a:t>
            </a:r>
            <a:r>
              <a:rPr lang="en-IN" sz="4000" b="1" u="sng" dirty="0">
                <a:solidFill>
                  <a:srgbClr val="C00000"/>
                </a:solidFill>
              </a:rPr>
              <a:t> </a:t>
            </a:r>
            <a:endParaRPr lang="en-IN" sz="4000" dirty="0"/>
          </a:p>
        </p:txBody>
      </p:sp>
      <p:sp>
        <p:nvSpPr>
          <p:cNvPr id="9" name="Oval 8"/>
          <p:cNvSpPr/>
          <p:nvPr/>
        </p:nvSpPr>
        <p:spPr>
          <a:xfrm>
            <a:off x="8534400" y="358140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473834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3750"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</p:spPr>
      </p:pic>
      <p:pic>
        <p:nvPicPr>
          <p:cNvPr id="1026" name="Picture 2" descr="C:\Users\Lenovo\Desktop\Screenshot_20200416-192517.png"/>
          <p:cNvPicPr>
            <a:picLocks noChangeAspect="1" noChangeArrowheads="1"/>
          </p:cNvPicPr>
          <p:nvPr/>
        </p:nvPicPr>
        <p:blipFill>
          <a:blip r:embed="rId3"/>
          <a:srcRect l="26005" t="9309" r="24350" b="44149"/>
          <a:stretch>
            <a:fillRect/>
          </a:stretch>
        </p:blipFill>
        <p:spPr bwMode="auto">
          <a:xfrm rot="20490114">
            <a:off x="719202" y="534537"/>
            <a:ext cx="1752600" cy="4819041"/>
          </a:xfrm>
          <a:prstGeom prst="round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IN" sz="6000" b="1" dirty="0">
                <a:solidFill>
                  <a:srgbClr val="C00000"/>
                </a:solidFill>
              </a:rPr>
              <a:t>       INVERSE  VARIATIONS</a:t>
            </a:r>
            <a:endParaRPr lang="en-IN" sz="6000" dirty="0"/>
          </a:p>
        </p:txBody>
      </p:sp>
      <p:sp>
        <p:nvSpPr>
          <p:cNvPr id="5" name="Oval 4"/>
          <p:cNvSpPr/>
          <p:nvPr/>
        </p:nvSpPr>
        <p:spPr>
          <a:xfrm>
            <a:off x="1066800" y="2286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/>
          <a:srcRect l="17076" t="5051" r="17076" b="42757"/>
          <a:stretch>
            <a:fillRect/>
          </a:stretch>
        </p:blipFill>
        <p:spPr bwMode="auto">
          <a:xfrm>
            <a:off x="0" y="0"/>
            <a:ext cx="1676400" cy="2209800"/>
          </a:xfrm>
          <a:prstGeom prst="rect">
            <a:avLst/>
          </a:prstGeom>
          <a:noFill/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486400"/>
            <a:ext cx="9144000" cy="1352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659" y="1371600"/>
            <a:ext cx="81260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/>
              <a:t>         Let us consider the following table showing the speed of   </a:t>
            </a:r>
          </a:p>
          <a:p>
            <a:pPr algn="just"/>
            <a:r>
              <a:rPr lang="en-IN" sz="2400" b="1" dirty="0"/>
              <a:t>              the car as ‘</a:t>
            </a:r>
            <a:r>
              <a:rPr lang="en-IN" sz="2400" b="1" dirty="0" err="1"/>
              <a:t>x’and</a:t>
            </a:r>
            <a:r>
              <a:rPr lang="en-IN" sz="2400" b="1" dirty="0"/>
              <a:t> time taken to cover the same distance   </a:t>
            </a:r>
          </a:p>
          <a:p>
            <a:pPr algn="just"/>
            <a:r>
              <a:rPr lang="en-IN" sz="2400" b="1" dirty="0"/>
              <a:t>               as ‘y’.</a:t>
            </a:r>
          </a:p>
          <a:p>
            <a:endParaRPr lang="en-IN" sz="2400" dirty="0"/>
          </a:p>
          <a:p>
            <a:r>
              <a:rPr lang="en-IN" sz="2400" dirty="0"/>
              <a:t>    </a:t>
            </a:r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b="1" dirty="0">
                <a:solidFill>
                  <a:srgbClr val="FF0000"/>
                </a:solidFill>
              </a:rPr>
              <a:t>Can you establish the relationship between speed of the car and time taken in the above table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IN" sz="2400" b="1" dirty="0">
                <a:cs typeface="Times New Roman" panose="02020603050405020304" pitchFamily="18" charset="0"/>
              </a:rPr>
              <a:t>From the above table, it is clear that as the speed of the car increases, time taken to cover the same distance decrease and vice-versa.</a:t>
            </a:r>
          </a:p>
          <a:p>
            <a:pPr algn="just"/>
            <a:r>
              <a:rPr lang="en-IN" sz="2400" dirty="0">
                <a:cs typeface="Times New Roman" panose="02020603050405020304" pitchFamily="18" charset="0"/>
              </a:rPr>
              <a:t>                      </a:t>
            </a:r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1160147"/>
              </p:ext>
            </p:extLst>
          </p:nvPr>
        </p:nvGraphicFramePr>
        <p:xfrm>
          <a:off x="877019" y="2666998"/>
          <a:ext cx="6660313" cy="1143002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23233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5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06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64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8957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Speed in km/</a:t>
                      </a:r>
                      <a:r>
                        <a:rPr lang="en-IN" sz="2000" b="1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 (x)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404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Time in </a:t>
                      </a:r>
                      <a:r>
                        <a:rPr lang="en-IN" sz="2000" b="1" dirty="0" err="1">
                          <a:solidFill>
                            <a:schemeClr val="tx1"/>
                          </a:solidFill>
                        </a:rPr>
                        <a:t>hrs</a:t>
                      </a:r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 (y)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09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06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04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28800" y="5334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INVERSE VARIATIONS</a:t>
            </a:r>
            <a:endParaRPr lang="en-IN" sz="4000" dirty="0"/>
          </a:p>
        </p:txBody>
      </p:sp>
      <p:sp>
        <p:nvSpPr>
          <p:cNvPr id="8" name="Oval 7"/>
          <p:cNvSpPr/>
          <p:nvPr/>
        </p:nvSpPr>
        <p:spPr>
          <a:xfrm>
            <a:off x="1066800" y="-3429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369443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371600" cy="2209800"/>
          </a:xfrm>
          <a:prstGeom prst="rect">
            <a:avLst/>
          </a:prstGeom>
          <a:noFill/>
        </p:spPr>
      </p:pic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334000"/>
            <a:ext cx="9144000" cy="1505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690778"/>
            <a:ext cx="8382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        If two quantities are related in such a way that an </a:t>
            </a:r>
            <a:r>
              <a:rPr lang="en-IN" sz="2800" b="1" dirty="0">
                <a:solidFill>
                  <a:srgbClr val="C00000"/>
                </a:solidFill>
              </a:rPr>
              <a:t>increase</a:t>
            </a:r>
            <a:r>
              <a:rPr lang="en-IN" sz="2800" dirty="0"/>
              <a:t> in one causes </a:t>
            </a:r>
            <a:r>
              <a:rPr lang="en-IN" sz="2800" b="1" dirty="0">
                <a:solidFill>
                  <a:srgbClr val="C00000"/>
                </a:solidFill>
              </a:rPr>
              <a:t>corresponding decrease</a:t>
            </a:r>
            <a:r>
              <a:rPr lang="en-IN" sz="2800" dirty="0">
                <a:solidFill>
                  <a:srgbClr val="C00000"/>
                </a:solidFill>
              </a:rPr>
              <a:t> </a:t>
            </a:r>
            <a:r>
              <a:rPr lang="en-IN" sz="2800" dirty="0"/>
              <a:t>in the other and vice-versa, then such a variation is called an </a:t>
            </a:r>
            <a:r>
              <a:rPr lang="en-IN" sz="2800" b="1" dirty="0">
                <a:solidFill>
                  <a:srgbClr val="C00000"/>
                </a:solidFill>
              </a:rPr>
              <a:t>inverse variation</a:t>
            </a:r>
            <a:r>
              <a:rPr lang="en-IN" sz="2800" dirty="0">
                <a:solidFill>
                  <a:srgbClr val="C00000"/>
                </a:solidFill>
              </a:rPr>
              <a:t>.</a:t>
            </a:r>
          </a:p>
          <a:p>
            <a:endParaRPr lang="en-IN" sz="2400" dirty="0">
              <a:cs typeface="Times New Roman" panose="02020603050405020304" pitchFamily="18" charset="0"/>
            </a:endParaRPr>
          </a:p>
          <a:p>
            <a:r>
              <a:rPr lang="en-IN" sz="2800" dirty="0">
                <a:cs typeface="Times New Roman" panose="02020603050405020304" pitchFamily="18" charset="0"/>
              </a:rPr>
              <a:t>Let’s find out the </a:t>
            </a:r>
            <a:r>
              <a:rPr lang="en-IN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product</a:t>
            </a:r>
            <a:r>
              <a:rPr lang="en-IN" sz="2800" dirty="0">
                <a:cs typeface="Times New Roman" panose="02020603050405020304" pitchFamily="18" charset="0"/>
              </a:rPr>
              <a:t>  of speed of the car and time taken to cover the same distance.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30 x 12 = 360,   40 x 9 = 360,   60 x 6 = 360,  90 x 4 = 360</a:t>
            </a:r>
          </a:p>
          <a:p>
            <a:endParaRPr lang="en-I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572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rgbClr val="C00000"/>
                </a:solidFill>
              </a:rPr>
              <a:t>DEFINITION OF INVERSE VARIATIONS</a:t>
            </a:r>
            <a:endParaRPr lang="en-IN" sz="3600" dirty="0"/>
          </a:p>
        </p:txBody>
      </p:sp>
      <p:sp>
        <p:nvSpPr>
          <p:cNvPr id="8" name="Rectangle 7"/>
          <p:cNvSpPr/>
          <p:nvPr/>
        </p:nvSpPr>
        <p:spPr>
          <a:xfrm>
            <a:off x="914400" y="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1289628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</p:spPr>
      </p:pic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562600"/>
            <a:ext cx="9144000" cy="1276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995" y="372063"/>
            <a:ext cx="79212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</a:t>
            </a:r>
            <a:r>
              <a:rPr lang="en-IN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WHAT DID U NOTICE AFTER FINDING   </a:t>
            </a:r>
          </a:p>
          <a:p>
            <a:r>
              <a:rPr lang="en-I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</a:t>
            </a:r>
            <a:r>
              <a:rPr lang="en-IN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THE PRODUCTS  </a:t>
            </a:r>
            <a:r>
              <a:rPr lang="en-I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IN" sz="2800" dirty="0">
                <a:cs typeface="Times New Roman" panose="02020603050405020304" pitchFamily="18" charset="0"/>
              </a:rPr>
              <a:t>The product of different speeds and corresponding time always come to the same.</a:t>
            </a:r>
          </a:p>
          <a:p>
            <a:pPr algn="just"/>
            <a:r>
              <a:rPr lang="en-IN" sz="2800" dirty="0">
                <a:cs typeface="Times New Roman" panose="02020603050405020304" pitchFamily="18" charset="0"/>
              </a:rPr>
              <a:t>In other words, </a:t>
            </a:r>
            <a:r>
              <a:rPr lang="en-IN" sz="2800" dirty="0" err="1">
                <a:cs typeface="Times New Roman" panose="02020603050405020304" pitchFamily="18" charset="0"/>
              </a:rPr>
              <a:t>xy</a:t>
            </a:r>
            <a:r>
              <a:rPr lang="en-IN" sz="2800" dirty="0">
                <a:cs typeface="Times New Roman" panose="02020603050405020304" pitchFamily="18" charset="0"/>
              </a:rPr>
              <a:t> does not change; it remains constant  </a:t>
            </a:r>
            <a:r>
              <a:rPr lang="en-IN" sz="2800" dirty="0" err="1">
                <a:cs typeface="Times New Roman" panose="02020603050405020304" pitchFamily="18" charset="0"/>
              </a:rPr>
              <a:t>i.e</a:t>
            </a:r>
            <a:r>
              <a:rPr lang="en-IN" sz="2800" dirty="0"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en-IN" sz="2800" dirty="0">
                <a:cs typeface="Times New Roman" panose="02020603050405020304" pitchFamily="18" charset="0"/>
              </a:rPr>
              <a:t>                                            </a:t>
            </a:r>
            <a:endParaRPr lang="en-IN" sz="2800" dirty="0"/>
          </a:p>
        </p:txBody>
      </p:sp>
      <p:sp>
        <p:nvSpPr>
          <p:cNvPr id="3" name="Rectangle 2"/>
          <p:cNvSpPr/>
          <p:nvPr/>
        </p:nvSpPr>
        <p:spPr>
          <a:xfrm>
            <a:off x="2362200" y="2667000"/>
            <a:ext cx="312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xy</a:t>
            </a:r>
            <a:r>
              <a:rPr lang="en-IN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= k (constant)</a:t>
            </a:r>
            <a:endParaRPr lang="en-IN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068" y="3581567"/>
            <a:ext cx="812033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Remember: Two quantities x and y are said to be in inverse variation, if an increase in ‘x’ causes corresponding decrease in ‘y’ and vice-versa in such a manner that ‘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’ remain constant.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205894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rgbClr val="C00000"/>
                </a:solidFill>
              </a:rPr>
              <a:t>Let’s Watch this….. </a:t>
            </a:r>
            <a:endParaRPr lang="en-IN" sz="3600" dirty="0"/>
          </a:p>
        </p:txBody>
      </p:sp>
      <p:pic>
        <p:nvPicPr>
          <p:cNvPr id="3" name="inverse variation shor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1277035"/>
            <a:ext cx="7086600" cy="4038600"/>
          </a:xfrm>
        </p:spPr>
      </p:pic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5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905000" cy="1066800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793939"/>
            <a:ext cx="9144000" cy="10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5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___m1078314-4613.westnethosting.com.au_wp-content_uploads_2014_03_animated_welcome-feather_pen_writin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057400"/>
            <a:ext cx="6629400" cy="2758281"/>
          </a:xfrm>
          <a:prstGeom prst="rect">
            <a:avLst/>
          </a:prstGeom>
        </p:spPr>
      </p:pic>
      <p:pic>
        <p:nvPicPr>
          <p:cNvPr id="5" name="Picture 2" descr="C:\Users\Lenovo\Desktop\20200416_090920.png"/>
          <p:cNvPicPr>
            <a:picLocks noChangeAspect="1" noChangeArrowheads="1"/>
          </p:cNvPicPr>
          <p:nvPr/>
        </p:nvPicPr>
        <p:blipFill>
          <a:blip r:embed="rId3"/>
          <a:srcRect t="43750"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334000"/>
            <a:ext cx="9144000" cy="15053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FF0000"/>
                    </a:solidFill>
                  </a:rPr>
                  <a:t>1. Find a and b in the following table, if x and y vary directly.</a:t>
                </a:r>
              </a:p>
              <a:p>
                <a:endParaRPr lang="en-IN" sz="2400" dirty="0"/>
              </a:p>
              <a:p>
                <a:endParaRPr lang="en-IN" sz="2400" dirty="0"/>
              </a:p>
              <a:p>
                <a:endParaRPr lang="en-IN" sz="2400" dirty="0"/>
              </a:p>
              <a:p>
                <a:r>
                  <a:rPr lang="en-IN" sz="2400" dirty="0"/>
                  <a:t>Solution: It is given that, x and y vary inversely.</a:t>
                </a:r>
              </a:p>
              <a:p>
                <a:r>
                  <a:rPr lang="en-IN" sz="2400" dirty="0"/>
                  <a:t>           Can u correlate the product of x and y in each case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 Yes, the product of x and y remain same as they are in inverse variation.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So,  9 x 27 = a x 9 = 81 x b = 243 x 1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Taking    9a = 243                81b = 243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9</m:t>
                        </m:r>
                      </m:den>
                    </m:f>
                  </m:oMath>
                </a14:m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</a:t>
                </a:r>
                <a:r>
                  <a:rPr lang="en-IN" sz="2400" dirty="0">
                    <a:cs typeface="Times New Roman" panose="02020603050405020304" pitchFamily="18" charset="0"/>
                  </a:rPr>
                  <a:t>  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81</m:t>
                        </m:r>
                      </m:den>
                    </m:f>
                  </m:oMath>
                </a14:m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27                  b = 3</a:t>
                </a: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blipFill rotWithShape="0">
                <a:blip r:embed="rId3"/>
                <a:stretch>
                  <a:fillRect l="-918" t="-90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1145418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6240" y="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LET’S SOLVE SOME PROBLEMS </a:t>
            </a:r>
            <a:r>
              <a:rPr lang="en-IN" sz="4000" b="1" dirty="0">
                <a:solidFill>
                  <a:srgbClr val="C00000"/>
                </a:solidFill>
              </a:rPr>
              <a:t>...</a:t>
            </a:r>
            <a:r>
              <a:rPr lang="en-IN" sz="4000" b="1" u="sng" dirty="0">
                <a:solidFill>
                  <a:srgbClr val="C00000"/>
                </a:solidFill>
              </a:rPr>
              <a:t> </a:t>
            </a:r>
            <a:endParaRPr lang="en-IN" sz="4000" dirty="0"/>
          </a:p>
        </p:txBody>
      </p:sp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542075" y="700960"/>
            <a:ext cx="13716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50417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334000"/>
            <a:ext cx="9144000" cy="15053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FF0000"/>
                    </a:solidFill>
                  </a:rPr>
                  <a:t>1. Find a and b in the following table, if x and y vary directly.</a:t>
                </a:r>
              </a:p>
              <a:p>
                <a:endParaRPr lang="en-IN" sz="2400" dirty="0"/>
              </a:p>
              <a:p>
                <a:endParaRPr lang="en-IN" sz="2400" dirty="0"/>
              </a:p>
              <a:p>
                <a:endParaRPr lang="en-IN" sz="2400" dirty="0"/>
              </a:p>
              <a:p>
                <a:r>
                  <a:rPr lang="en-IN" sz="2400" dirty="0"/>
                  <a:t>Solution: It is given that, x and y vary inversely.</a:t>
                </a:r>
              </a:p>
              <a:p>
                <a:r>
                  <a:rPr lang="en-IN" sz="2400" dirty="0"/>
                  <a:t>           Can u correlate the product of x and y in each case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 Yes, the product of x and y remain same as they are in inverse variation.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So,  9 x 27 = a x 9 = 81 x b = 243 x 1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Taking    9a = 243                81b = 243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9</m:t>
                        </m:r>
                      </m:den>
                    </m:f>
                  </m:oMath>
                </a14:m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</a:t>
                </a:r>
                <a:r>
                  <a:rPr lang="en-IN" sz="2400" dirty="0">
                    <a:cs typeface="Times New Roman" panose="02020603050405020304" pitchFamily="18" charset="0"/>
                  </a:rPr>
                  <a:t>  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81</m:t>
                        </m:r>
                      </m:den>
                    </m:f>
                  </m:oMath>
                </a14:m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27                  b = 3</a:t>
                </a: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blipFill rotWithShape="0">
                <a:blip r:embed="rId3"/>
                <a:stretch>
                  <a:fillRect l="-918" t="-90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1145418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6240" y="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LET’S SOLVE SOME PROBLEMS </a:t>
            </a:r>
            <a:r>
              <a:rPr lang="en-IN" sz="4000" b="1" dirty="0">
                <a:solidFill>
                  <a:srgbClr val="C00000"/>
                </a:solidFill>
              </a:rPr>
              <a:t>...</a:t>
            </a:r>
            <a:r>
              <a:rPr lang="en-IN" sz="4000" b="1" u="sng" dirty="0">
                <a:solidFill>
                  <a:srgbClr val="C00000"/>
                </a:solidFill>
              </a:rPr>
              <a:t> </a:t>
            </a:r>
            <a:endParaRPr lang="en-IN" sz="4000" dirty="0"/>
          </a:p>
        </p:txBody>
      </p:sp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542075" y="700960"/>
            <a:ext cx="13716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27579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334000"/>
            <a:ext cx="9144000" cy="15053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FF0000"/>
                    </a:solidFill>
                  </a:rPr>
                  <a:t>1. Find a and b in the following table, if x and y vary directly.</a:t>
                </a:r>
              </a:p>
              <a:p>
                <a:endParaRPr lang="en-IN" sz="2400" dirty="0"/>
              </a:p>
              <a:p>
                <a:endParaRPr lang="en-IN" sz="2400" dirty="0"/>
              </a:p>
              <a:p>
                <a:endParaRPr lang="en-IN" sz="2400" dirty="0"/>
              </a:p>
              <a:p>
                <a:r>
                  <a:rPr lang="en-IN" sz="2400" dirty="0"/>
                  <a:t>Solution: It is given that, x and y vary inversely.</a:t>
                </a:r>
              </a:p>
              <a:p>
                <a:r>
                  <a:rPr lang="en-IN" sz="2400" dirty="0"/>
                  <a:t>           Can u correlate the product of x and y in each case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 Yes, the product of x and y remain same as they are in inverse variation.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So,  9 x 27 = a x 9 = 81 x b = 243 x 1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Taking    9a = 243                81b = 243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9</m:t>
                        </m:r>
                      </m:den>
                    </m:f>
                  </m:oMath>
                </a14:m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</a:t>
                </a:r>
                <a:r>
                  <a:rPr lang="en-IN" sz="2400" dirty="0">
                    <a:cs typeface="Times New Roman" panose="02020603050405020304" pitchFamily="18" charset="0"/>
                  </a:rPr>
                  <a:t>  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243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81</m:t>
                        </m:r>
                      </m:den>
                    </m:f>
                  </m:oMath>
                </a14:m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a = 27                  b = 3</a:t>
                </a: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IN" sz="24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6470"/>
                <a:ext cx="9963510" cy="5418471"/>
              </a:xfrm>
              <a:prstGeom prst="rect">
                <a:avLst/>
              </a:prstGeom>
              <a:blipFill rotWithShape="0">
                <a:blip r:embed="rId3"/>
                <a:stretch>
                  <a:fillRect l="-918" t="-90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9879046"/>
              </p:ext>
            </p:extLst>
          </p:nvPr>
        </p:nvGraphicFramePr>
        <p:xfrm>
          <a:off x="762000" y="1145418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6240" y="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LET’S SOLVE SOME PROBLEMS </a:t>
            </a:r>
            <a:r>
              <a:rPr lang="en-IN" sz="4000" b="1" dirty="0">
                <a:solidFill>
                  <a:srgbClr val="C00000"/>
                </a:solidFill>
              </a:rPr>
              <a:t>...</a:t>
            </a:r>
            <a:r>
              <a:rPr lang="en-IN" sz="4000" b="1" u="sng" dirty="0">
                <a:solidFill>
                  <a:srgbClr val="C00000"/>
                </a:solidFill>
              </a:rPr>
              <a:t> </a:t>
            </a:r>
            <a:endParaRPr lang="en-IN" sz="4000" dirty="0"/>
          </a:p>
        </p:txBody>
      </p:sp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542075" y="700960"/>
            <a:ext cx="13716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32188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32038"/>
          <a:stretch/>
        </p:blipFill>
        <p:spPr>
          <a:xfrm>
            <a:off x="0" y="6324600"/>
            <a:ext cx="6781800" cy="533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0" y="152400"/>
                <a:ext cx="8973312" cy="579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FF0000"/>
                    </a:solidFill>
                  </a:rPr>
                  <a:t>2. If 15 workers can build a wall in 48 hours, how many workers will be required to do the same work in 30 hours</a:t>
                </a:r>
                <a:r>
                  <a:rPr lang="en-I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Solution:  Let ‘p’ number of worker required to do the same work in 30 hours.</a:t>
                </a:r>
              </a:p>
              <a:p>
                <a:r>
                  <a:rPr lang="en-IN" sz="2400" dirty="0">
                    <a:cs typeface="Times New Roman" panose="02020603050405020304" pitchFamily="18" charset="0"/>
                  </a:rPr>
                  <a:t>Prepare a table between number of workers and number of days.</a:t>
                </a:r>
              </a:p>
              <a:p>
                <a:endParaRPr lang="en-IN" sz="2400" dirty="0">
                  <a:cs typeface="Times New Roman" panose="02020603050405020304" pitchFamily="18" charset="0"/>
                </a:endParaRPr>
              </a:p>
              <a:p>
                <a:endParaRPr lang="en-IN" sz="2400" dirty="0">
                  <a:cs typeface="Times New Roman" panose="02020603050405020304" pitchFamily="18" charset="0"/>
                </a:endParaRPr>
              </a:p>
              <a:p>
                <a:r>
                  <a:rPr lang="en-IN" sz="2400" dirty="0">
                    <a:solidFill>
                      <a:srgbClr val="FF0000"/>
                    </a:solidFill>
                  </a:rPr>
                  <a:t>Can you identify the variation used between number of workers and number hours</a:t>
                </a:r>
                <a:r>
                  <a:rPr lang="en-I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400" dirty="0"/>
                  <a:t>As decrease in number of hours, there is a corresponding increase in number of workers, it is a case of inverse variation.</a:t>
                </a:r>
              </a:p>
              <a:p>
                <a:r>
                  <a:rPr lang="en-IN" sz="2400" dirty="0"/>
                  <a:t>   Hence, 15 x 48 = p x 30</a:t>
                </a:r>
              </a:p>
              <a:p>
                <a:r>
                  <a:rPr lang="en-IN" sz="2400" dirty="0">
                    <a:sym typeface="Symbol" panose="05050102010706020507" pitchFamily="18" charset="2"/>
                  </a:rPr>
                  <a:t> 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15 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×  48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30</m:t>
                        </m:r>
                      </m:den>
                    </m:f>
                  </m:oMath>
                </a14:m>
                <a:endParaRPr lang="en-IN" sz="2400" dirty="0"/>
              </a:p>
              <a:p>
                <a:r>
                  <a:rPr lang="en-IN" sz="2400" dirty="0">
                    <a:sym typeface="Symbol" panose="05050102010706020507" pitchFamily="18" charset="2"/>
                  </a:rPr>
                  <a:t>  p = 24</a:t>
                </a:r>
              </a:p>
              <a:p>
                <a:r>
                  <a:rPr lang="en-IN" sz="2400" dirty="0">
                    <a:sym typeface="Symbol" panose="05050102010706020507" pitchFamily="18" charset="2"/>
                  </a:rPr>
                  <a:t>24 workers will required to do the same work in 30 hours.</a:t>
                </a:r>
                <a:endParaRPr lang="en-IN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400"/>
                <a:ext cx="8973312" cy="5792868"/>
              </a:xfrm>
              <a:prstGeom prst="rect">
                <a:avLst/>
              </a:prstGeom>
              <a:blipFill rotWithShape="0">
                <a:blip r:embed="rId3"/>
                <a:stretch>
                  <a:fillRect l="-1019" t="-842" r="-1087" b="-147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3524983"/>
              </p:ext>
            </p:extLst>
          </p:nvPr>
        </p:nvGraphicFramePr>
        <p:xfrm>
          <a:off x="762000" y="2057400"/>
          <a:ext cx="6096000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Number of workers 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Number of hours 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772400" y="3886200"/>
            <a:ext cx="1371600" cy="190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763000" y="3429000"/>
            <a:ext cx="381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62" t="46974" r="543"/>
          <a:stretch/>
        </p:blipFill>
        <p:spPr>
          <a:xfrm>
            <a:off x="6781800" y="5791200"/>
            <a:ext cx="2362200" cy="10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179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934974"/>
            <a:ext cx="9144000" cy="9043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170688" y="1012686"/>
                <a:ext cx="8897112" cy="4944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Some key points: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Amount of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work done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by a person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varies directly 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with the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time taken 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by him/to complete it.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Number of person performing a particular work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varies inversely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with the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time taken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by them’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Speed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of a moving body and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distance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travelled by it in a particular time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vary directly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with each other.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Speed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of a moving body and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time taken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to cover a particular distance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vary inversely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with each other.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Distance travelled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and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time taken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by a moving body keeping speed constant </a:t>
                </a:r>
                <a:r>
                  <a:rPr lang="en-US" sz="2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vary directly</a:t>
                </a:r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with each other. </a:t>
                </a:r>
              </a:p>
              <a:p>
                <a:r>
                  <a:rPr lang="en-US" sz="2000" b="1" u="sng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Some Important Formulae:</a:t>
                </a:r>
                <a:endParaRPr lang="en-US" sz="2000" dirty="0">
                  <a:ln w="0"/>
                </a:endParaRPr>
              </a:p>
              <a:p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Speed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𝐷𝑖𝑠𝑡𝑎𝑛𝑐𝑒</m:t>
                        </m:r>
                      </m:num>
                      <m:den>
                        <m:r>
                          <a:rPr lang="en-IN" sz="20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𝑇𝑖𝑚𝑒</m:t>
                        </m:r>
                      </m:den>
                    </m:f>
                  </m:oMath>
                </a14:m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,   Time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𝐷𝑖𝑠𝑡𝑎𝑛𝑐𝑒</m:t>
                        </m:r>
                      </m:num>
                      <m:den>
                        <m:r>
                          <a:rPr lang="en-IN" sz="20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𝑆𝑝𝑒𝑒𝑑</m:t>
                        </m:r>
                      </m:den>
                    </m:f>
                  </m:oMath>
                </a14:m>
                <a:r>
                  <a:rPr 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,   Distance = Speed x Time</a:t>
                </a:r>
              </a:p>
              <a:p>
                <a:endPara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8" y="1012686"/>
                <a:ext cx="8897112" cy="4944367"/>
              </a:xfrm>
              <a:prstGeom prst="rect">
                <a:avLst/>
              </a:prstGeom>
              <a:blipFill rotWithShape="0">
                <a:blip r:embed="rId3"/>
                <a:stretch>
                  <a:fillRect l="-1164" t="-1233" r="-20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2400" y="304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AND WORK, TIME AND DISTANCE</a:t>
            </a:r>
          </a:p>
        </p:txBody>
      </p:sp>
      <p:pic>
        <p:nvPicPr>
          <p:cNvPr id="7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7239000" y="4191000"/>
            <a:ext cx="16764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38391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638800"/>
            <a:ext cx="9144000" cy="1200505"/>
          </a:xfrm>
          <a:prstGeom prst="rect">
            <a:avLst/>
          </a:prstGeom>
        </p:spPr>
      </p:pic>
      <p:pic>
        <p:nvPicPr>
          <p:cNvPr id="1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3"/>
          <a:srcRect l="17076" t="5051" r="17076" b="42757"/>
          <a:stretch>
            <a:fillRect/>
          </a:stretch>
        </p:blipFill>
        <p:spPr bwMode="auto">
          <a:xfrm>
            <a:off x="0" y="0"/>
            <a:ext cx="1676400" cy="22098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852979" y="2620110"/>
            <a:ext cx="4213714" cy="109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81566" y="1978280"/>
            <a:ext cx="1721094" cy="509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852979" y="3745524"/>
            <a:ext cx="4213714" cy="76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78269" y="2426691"/>
            <a:ext cx="3297" cy="1318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02660" y="2426690"/>
            <a:ext cx="0" cy="131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34544" y="3121272"/>
            <a:ext cx="1721094" cy="509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757887" y="1549667"/>
            <a:ext cx="9068" cy="1066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764068" y="2804733"/>
            <a:ext cx="9068" cy="940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0167" y="1147851"/>
            <a:ext cx="88173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                           </a:t>
            </a:r>
          </a:p>
          <a:p>
            <a:r>
              <a:rPr lang="en-IN" b="1" dirty="0"/>
              <a:t>                        Moving object(Train)    Stationary Point object</a:t>
            </a:r>
          </a:p>
          <a:p>
            <a:endParaRPr lang="en-IN" b="1" dirty="0"/>
          </a:p>
          <a:p>
            <a:r>
              <a:rPr lang="en-IN" b="1" dirty="0"/>
              <a:t>                                                               </a:t>
            </a:r>
          </a:p>
          <a:p>
            <a:r>
              <a:rPr lang="en-IN" b="1" dirty="0"/>
              <a:t>                                                                 Crossing the Stationary object of  negligible Dimension              </a:t>
            </a:r>
          </a:p>
          <a:p>
            <a:r>
              <a:rPr lang="en-IN" b="1" dirty="0"/>
              <a:t>                                                                                                                      </a:t>
            </a:r>
          </a:p>
          <a:p>
            <a:r>
              <a:rPr lang="en-IN" b="1" dirty="0"/>
              <a:t>                                                                  Moving object(Train)</a:t>
            </a:r>
          </a:p>
          <a:p>
            <a:endParaRPr lang="en-IN" b="1" dirty="0"/>
          </a:p>
          <a:p>
            <a:endParaRPr lang="en-IN" b="1" dirty="0"/>
          </a:p>
          <a:p>
            <a:endParaRPr lang="en-IN" b="1" dirty="0"/>
          </a:p>
          <a:p>
            <a:r>
              <a:rPr lang="en-IN" b="1" dirty="0"/>
              <a:t>                             Distance travelled</a:t>
            </a:r>
          </a:p>
          <a:p>
            <a:endParaRPr lang="en-IN" b="1" dirty="0"/>
          </a:p>
          <a:p>
            <a:r>
              <a:rPr lang="en-IN" b="1" dirty="0"/>
              <a:t>From the Above, It is clear that :</a:t>
            </a:r>
          </a:p>
          <a:p>
            <a:r>
              <a:rPr lang="en-IN" sz="2400" b="1" dirty="0"/>
              <a:t>Distance Travelled by a moving object to pass a stationary object of negligible dimension = Length of the moving object</a:t>
            </a:r>
            <a:endParaRPr lang="en-IN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978269" y="3824655"/>
            <a:ext cx="1724391" cy="263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47800" y="3810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 AND DISTANCE PROBLEM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66800" y="0"/>
            <a:ext cx="914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775072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228601" y="304800"/>
                <a:ext cx="8839200" cy="5527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>
                    <a:solidFill>
                      <a:srgbClr val="FF0000"/>
                    </a:solidFill>
                  </a:rPr>
                  <a:t>Problem: A train 400m long is running at a speed of 72km/hr. How much does it take to cross a telegraph post</a:t>
                </a:r>
                <a:r>
                  <a:rPr lang="en-I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000" dirty="0"/>
                  <a:t>Solution: The length of train is given in meters. Hence, We shall convert its speed in m/s.</a:t>
                </a:r>
              </a:p>
              <a:p>
                <a:r>
                  <a:rPr lang="en-IN" sz="2000" dirty="0">
                    <a:solidFill>
                      <a:schemeClr val="tx1"/>
                    </a:solidFill>
                  </a:rPr>
                  <a:t>Speed= 72km/</a:t>
                </a:r>
                <a:r>
                  <a:rPr lang="en-IN" sz="2000" dirty="0" err="1">
                    <a:solidFill>
                      <a:schemeClr val="tx1"/>
                    </a:solidFill>
                  </a:rPr>
                  <a:t>hr</a:t>
                </a:r>
                <a:r>
                  <a:rPr lang="en-IN" sz="20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72 </m:t>
                        </m:r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 1000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IN" sz="2000" dirty="0">
                    <a:solidFill>
                      <a:schemeClr val="tx1"/>
                    </a:solidFill>
                  </a:rPr>
                  <a:t> = 20m/s</a:t>
                </a:r>
              </a:p>
              <a:p>
                <a:r>
                  <a:rPr lang="en-IN" sz="2000" dirty="0">
                    <a:solidFill>
                      <a:schemeClr val="tx1"/>
                    </a:solidFill>
                  </a:rPr>
                  <a:t>To cross a telegraph post, the train will cover a distance equal to its length </a:t>
                </a:r>
                <a:r>
                  <a:rPr lang="en-IN" sz="2000" dirty="0" err="1">
                    <a:solidFill>
                      <a:schemeClr val="tx1"/>
                    </a:solidFill>
                  </a:rPr>
                  <a:t>i.e</a:t>
                </a:r>
                <a:r>
                  <a:rPr lang="en-IN" sz="2000" dirty="0">
                    <a:solidFill>
                      <a:schemeClr val="tx1"/>
                    </a:solidFill>
                  </a:rPr>
                  <a:t> 400m.</a:t>
                </a:r>
              </a:p>
              <a:p>
                <a:r>
                  <a:rPr lang="en-IN" sz="2000" dirty="0">
                    <a:solidFill>
                      <a:schemeClr val="tx1"/>
                    </a:solidFill>
                  </a:rPr>
                  <a:t>Let the required time = x sec</a:t>
                </a:r>
              </a:p>
              <a:p>
                <a:endParaRPr lang="en-IN" dirty="0">
                  <a:solidFill>
                    <a:srgbClr val="FF0000"/>
                  </a:solidFill>
                </a:endParaRPr>
              </a:p>
              <a:p>
                <a:endParaRPr lang="en-IN" dirty="0">
                  <a:solidFill>
                    <a:srgbClr val="FF0000"/>
                  </a:solidFill>
                </a:endParaRPr>
              </a:p>
              <a:p>
                <a:endParaRPr lang="en-IN" dirty="0">
                  <a:solidFill>
                    <a:srgbClr val="FF0000"/>
                  </a:solidFill>
                </a:endParaRPr>
              </a:p>
              <a:p>
                <a:endParaRPr lang="en-IN" dirty="0">
                  <a:solidFill>
                    <a:srgbClr val="FF0000"/>
                  </a:solidFill>
                </a:endParaRPr>
              </a:p>
              <a:p>
                <a:r>
                  <a:rPr lang="en-IN" sz="2000" dirty="0">
                    <a:solidFill>
                      <a:schemeClr val="tx1"/>
                    </a:solidFill>
                  </a:rPr>
                  <a:t>Clearly, it is a case direct variation.</a:t>
                </a:r>
              </a:p>
              <a:p>
                <a:r>
                  <a:rPr lang="en-IN" sz="2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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20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den>
                    </m:f>
                  </m:oMath>
                </a14:m>
                <a:r>
                  <a:rPr lang="en-IN" sz="2000" dirty="0">
                    <a:solidFill>
                      <a:schemeClr val="tx1"/>
                    </a:solidFill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400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den>
                    </m:f>
                  </m:oMath>
                </a14:m>
                <a:endParaRPr lang="en-IN" sz="2000" dirty="0">
                  <a:solidFill>
                    <a:schemeClr val="tx1"/>
                  </a:solidFill>
                </a:endParaRPr>
              </a:p>
              <a:p>
                <a:r>
                  <a:rPr lang="en-IN" sz="2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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40</m:t>
                        </m:r>
                        <m:r>
                          <a:rPr lang="en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20</m:t>
                        </m:r>
                      </m:den>
                    </m:f>
                  </m:oMath>
                </a14:m>
                <a:r>
                  <a:rPr lang="en-IN" sz="2000" dirty="0">
                    <a:solidFill>
                      <a:schemeClr val="tx1"/>
                    </a:solidFill>
                  </a:rPr>
                  <a:t> = 20</a:t>
                </a:r>
              </a:p>
              <a:p>
                <a:r>
                  <a:rPr lang="en-IN" sz="2000" dirty="0">
                    <a:solidFill>
                      <a:schemeClr val="tx1"/>
                    </a:solidFill>
                  </a:rPr>
                  <a:t>Hence, time taken by the to cross the telegraph post is 20 seconds.</a:t>
                </a:r>
              </a:p>
              <a:p>
                <a:endParaRPr lang="en-IN" dirty="0">
                  <a:solidFill>
                    <a:srgbClr val="FF0000"/>
                  </a:solidFill>
                </a:endParaRPr>
              </a:p>
              <a:p>
                <a:endParaRPr lang="en-IN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304800"/>
                <a:ext cx="8839200" cy="5527732"/>
              </a:xfrm>
              <a:prstGeom prst="rect">
                <a:avLst/>
              </a:prstGeom>
              <a:blipFill rotWithShape="0">
                <a:blip r:embed="rId2"/>
                <a:stretch>
                  <a:fillRect l="-759" t="-551" r="-4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9176527"/>
              </p:ext>
            </p:extLst>
          </p:nvPr>
        </p:nvGraphicFramePr>
        <p:xfrm>
          <a:off x="1066800" y="2697826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Distance (in</a:t>
                      </a:r>
                      <a:r>
                        <a:rPr lang="en-IN" b="1" baseline="0" dirty="0">
                          <a:solidFill>
                            <a:schemeClr val="tx1"/>
                          </a:solidFill>
                        </a:rPr>
                        <a:t> metre)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Time (in sec)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562600"/>
            <a:ext cx="9144000" cy="1276705"/>
          </a:xfrm>
          <a:prstGeom prst="rect">
            <a:avLst/>
          </a:prstGeom>
        </p:spPr>
      </p:pic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/>
          <a:srcRect l="17076" t="5051" r="17076" b="42757"/>
          <a:stretch>
            <a:fillRect/>
          </a:stretch>
        </p:blipFill>
        <p:spPr bwMode="auto">
          <a:xfrm>
            <a:off x="7467600" y="3352800"/>
            <a:ext cx="16764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68448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/>
          <a:srcRect l="17076" t="5051" r="17076" b="42757"/>
          <a:stretch>
            <a:fillRect/>
          </a:stretch>
        </p:blipFill>
        <p:spPr bwMode="auto">
          <a:xfrm>
            <a:off x="0" y="0"/>
            <a:ext cx="1676400" cy="22098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flipV="1">
            <a:off x="912244" y="2277377"/>
            <a:ext cx="5868119" cy="776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16118" y="1784676"/>
            <a:ext cx="1261613" cy="414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Cube 9"/>
          <p:cNvSpPr/>
          <p:nvPr/>
        </p:nvSpPr>
        <p:spPr>
          <a:xfrm>
            <a:off x="2977730" y="1757538"/>
            <a:ext cx="2330748" cy="465825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5308478" y="1750168"/>
            <a:ext cx="1261613" cy="414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381001" y="381000"/>
            <a:ext cx="8458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                                                  </a:t>
            </a:r>
          </a:p>
          <a:p>
            <a:r>
              <a:rPr lang="en-IN" dirty="0"/>
              <a:t>                                                   Crossing the Stationary </a:t>
            </a:r>
          </a:p>
          <a:p>
            <a:r>
              <a:rPr lang="en-IN" dirty="0"/>
              <a:t>                                                      object having same </a:t>
            </a:r>
          </a:p>
          <a:p>
            <a:r>
              <a:rPr lang="en-IN" dirty="0"/>
              <a:t>                   Moving object                   length                       Moving object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                                                      Stationary Object</a:t>
            </a:r>
          </a:p>
          <a:p>
            <a:r>
              <a:rPr lang="en-IN" dirty="0"/>
              <a:t>                                      (Platform, Bridge, tunnel or standing train)</a:t>
            </a:r>
          </a:p>
          <a:p>
            <a:endParaRPr lang="en-IN" dirty="0"/>
          </a:p>
          <a:p>
            <a:r>
              <a:rPr lang="en-IN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</a:t>
            </a:r>
            <a:r>
              <a:rPr lang="en-IN" sz="2000" b="1" dirty="0"/>
              <a:t> the diagram it is clear that:</a:t>
            </a:r>
          </a:p>
          <a:p>
            <a:endParaRPr lang="en-IN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I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                             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977730" y="931654"/>
            <a:ext cx="0" cy="853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08478" y="897146"/>
            <a:ext cx="0" cy="853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2596856137"/>
              </p:ext>
            </p:extLst>
          </p:nvPr>
        </p:nvGraphicFramePr>
        <p:xfrm>
          <a:off x="592347" y="3124200"/>
          <a:ext cx="8057791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791200"/>
            <a:ext cx="9144000" cy="10481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9200" y="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709793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48614"/>
          <a:stretch/>
        </p:blipFill>
        <p:spPr>
          <a:xfrm>
            <a:off x="0" y="5715001"/>
            <a:ext cx="5562600" cy="1143000"/>
          </a:xfrm>
          <a:prstGeom prst="rect">
            <a:avLst/>
          </a:prstGeom>
        </p:spPr>
      </p:pic>
      <p:pic>
        <p:nvPicPr>
          <p:cNvPr id="7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3" cstate="print"/>
          <a:srcRect l="17076" t="5051" r="17076" b="42757"/>
          <a:stretch>
            <a:fillRect/>
          </a:stretch>
        </p:blipFill>
        <p:spPr bwMode="auto">
          <a:xfrm>
            <a:off x="7620000" y="3581400"/>
            <a:ext cx="1143000" cy="1981200"/>
          </a:xfrm>
          <a:prstGeom prst="rect">
            <a:avLst/>
          </a:prstGeom>
          <a:noFill/>
        </p:spPr>
      </p:pic>
      <p:pic>
        <p:nvPicPr>
          <p:cNvPr id="5" name="Picture 2" descr="C:\Users\Lenovo\Pictures\trai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733800"/>
            <a:ext cx="4419600" cy="31242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152400" y="457200"/>
                <a:ext cx="9282022" cy="5417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>
                    <a:solidFill>
                      <a:srgbClr val="FF0000"/>
                    </a:solidFill>
                  </a:rPr>
                  <a:t>Problem: A train 360m long is running at a speed of 45km/hr. What time will it take to cross a 140m long bridge </a:t>
                </a:r>
                <a:r>
                  <a:rPr lang="en-I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>Solution: The length of the train is in metres.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>                 Speed = 45km/</a:t>
                </a:r>
                <a:r>
                  <a:rPr lang="en-IN" sz="2000" dirty="0" err="1">
                    <a:cs typeface="Times New Roman" panose="02020603050405020304" pitchFamily="18" charset="0"/>
                  </a:rPr>
                  <a:t>hr</a:t>
                </a:r>
                <a:r>
                  <a:rPr lang="en-IN" sz="20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45 </m:t>
                        </m:r>
                        <m:r>
                          <a:rPr lang="en-I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 1000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IN" sz="2000" dirty="0">
                    <a:cs typeface="Times New Roman" panose="02020603050405020304" pitchFamily="18" charset="0"/>
                  </a:rPr>
                  <a:t>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IN" sz="2000" dirty="0">
                    <a:cs typeface="Times New Roman" panose="02020603050405020304" pitchFamily="18" charset="0"/>
                  </a:rPr>
                  <a:t>m/s = 12.5m/s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>To cross the bridge, the train will have to cover 360m + 140m = 500m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>Let required time to cross a bridge be ‘x’ sec</a:t>
                </a:r>
              </a:p>
              <a:p>
                <a:endParaRPr lang="en-IN" sz="2000" dirty="0">
                  <a:cs typeface="Times New Roman" panose="02020603050405020304" pitchFamily="18" charset="0"/>
                </a:endParaRPr>
              </a:p>
              <a:p>
                <a:endParaRPr lang="en-IN" sz="2000" dirty="0">
                  <a:cs typeface="Times New Roman" panose="02020603050405020304" pitchFamily="18" charset="0"/>
                </a:endParaRPr>
              </a:p>
              <a:p>
                <a:endParaRPr lang="en-IN" sz="2000" dirty="0">
                  <a:cs typeface="Times New Roman" panose="02020603050405020304" pitchFamily="18" charset="0"/>
                </a:endParaRPr>
              </a:p>
              <a:p>
                <a:endParaRPr lang="en-IN" sz="2000" dirty="0"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>Clearly, it is a case of direct variation.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12.5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IN" sz="2000" dirty="0"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IN" sz="2000" dirty="0"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   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num>
                      <m:den>
                        <m:r>
                          <a:rPr lang="en-I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12.5</m:t>
                        </m:r>
                      </m:den>
                    </m:f>
                  </m:oMath>
                </a14:m>
                <a:endParaRPr lang="en-IN" sz="2000" dirty="0"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     x = 40</a:t>
                </a:r>
              </a:p>
              <a:p>
                <a:r>
                  <a:rPr lang="en-IN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Train will take 40 seconds to cross 140m long bridge.</a:t>
                </a:r>
                <a:endParaRPr lang="en-IN" sz="2000" dirty="0"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cs typeface="Times New Roman" panose="02020603050405020304" pitchFamily="18" charset="0"/>
                  </a:rPr>
                  <a:t/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57200"/>
                <a:ext cx="9282022" cy="5417893"/>
              </a:xfrm>
              <a:prstGeom prst="rect">
                <a:avLst/>
              </a:prstGeom>
              <a:blipFill rotWithShape="0">
                <a:blip r:embed="rId5"/>
                <a:stretch>
                  <a:fillRect l="-657" t="-56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787994"/>
              </p:ext>
            </p:extLst>
          </p:nvPr>
        </p:nvGraphicFramePr>
        <p:xfrm>
          <a:off x="909368" y="2661687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Distance (in metre)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12.5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IN" b="1" baseline="0" dirty="0">
                          <a:solidFill>
                            <a:schemeClr val="tx1"/>
                          </a:solidFill>
                        </a:rPr>
                        <a:t> (in sec)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458200" y="3581400"/>
            <a:ext cx="457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435287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0.00555 L 1.11022E-16 -3.4682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6172200"/>
            <a:ext cx="9144000" cy="667105"/>
          </a:xfrm>
          <a:prstGeom prst="rect">
            <a:avLst/>
          </a:prstGeom>
        </p:spPr>
      </p:pic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3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219200" cy="160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1363802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IN" sz="2400" dirty="0"/>
              <a:t>Observe the following table and find if x and y are in inverse variation.</a:t>
            </a:r>
          </a:p>
          <a:p>
            <a:pPr algn="just"/>
            <a:r>
              <a:rPr lang="en-IN" sz="2400" dirty="0"/>
              <a:t>  </a:t>
            </a:r>
          </a:p>
          <a:p>
            <a:pPr algn="just"/>
            <a:endParaRPr lang="en-IN" sz="2400" dirty="0"/>
          </a:p>
          <a:p>
            <a:pPr algn="just"/>
            <a:endParaRPr lang="en-IN" sz="2400" dirty="0"/>
          </a:p>
          <a:p>
            <a:pPr algn="just"/>
            <a:r>
              <a:rPr lang="en-IN" sz="2400" dirty="0"/>
              <a:t>2. If x and y varies inversely as each other and x = 8 when y = 10. Find the value of y when x = 5.</a:t>
            </a:r>
          </a:p>
          <a:p>
            <a:pPr algn="just"/>
            <a:r>
              <a:rPr lang="en-IN" sz="2400" dirty="0"/>
              <a:t>3. In a hostel of 50 girls, there are food provisions for 40 days. If 30 more girls join the hostel, how long will these this provision last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IN" sz="2400" dirty="0"/>
              <a:t> </a:t>
            </a:r>
          </a:p>
          <a:p>
            <a:pPr algn="just"/>
            <a:r>
              <a:rPr lang="en-IN" sz="2400" dirty="0"/>
              <a:t>4. How long will a train, 120m long take to clear a platform, 130m long, if its speed is 50km/</a:t>
            </a:r>
            <a:r>
              <a:rPr lang="en-IN" sz="2400" dirty="0" err="1"/>
              <a:t>hr</a:t>
            </a:r>
            <a:r>
              <a:rPr lang="en-IN" sz="2400" dirty="0"/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IN" sz="2400" dirty="0"/>
              <a:t> </a:t>
            </a:r>
          </a:p>
          <a:p>
            <a:pPr algn="just"/>
            <a:r>
              <a:rPr lang="en-IN" sz="2400" dirty="0"/>
              <a:t>5. 5 men can complete a work in 8 days. How many days will it take if 12 men do the same work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IN" sz="2400" dirty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4163389"/>
              </p:ext>
            </p:extLst>
          </p:nvPr>
        </p:nvGraphicFramePr>
        <p:xfrm>
          <a:off x="1025825" y="2285999"/>
          <a:ext cx="6096000" cy="762002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{7DF18680-E054-41AD-8BC1-D1AEF772440D}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1001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68580" marR="6858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1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71600" y="304800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</a:rPr>
              <a:t>YOU MUST TRY </a:t>
            </a:r>
            <a:r>
              <a:rPr lang="en-IN" sz="4000" b="1" dirty="0">
                <a:solidFill>
                  <a:srgbClr val="C00000"/>
                </a:solidFill>
              </a:rPr>
              <a:t>...</a:t>
            </a:r>
            <a:r>
              <a:rPr lang="en-IN" sz="4000" b="1" u="sng" dirty="0">
                <a:solidFill>
                  <a:srgbClr val="C00000"/>
                </a:solidFill>
              </a:rPr>
              <a:t> </a:t>
            </a:r>
            <a:endParaRPr lang="en-IN" sz="4000" dirty="0"/>
          </a:p>
        </p:txBody>
      </p:sp>
      <p:sp>
        <p:nvSpPr>
          <p:cNvPr id="7" name="Rectangle 6"/>
          <p:cNvSpPr/>
          <p:nvPr/>
        </p:nvSpPr>
        <p:spPr>
          <a:xfrm>
            <a:off x="838200" y="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910743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3750"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</p:spPr>
      </p:pic>
      <p:pic>
        <p:nvPicPr>
          <p:cNvPr id="1026" name="Picture 2" descr="C:\Users\Lenovo\Desktop\Screenshot_20200416-192517.png"/>
          <p:cNvPicPr>
            <a:picLocks noChangeAspect="1" noChangeArrowheads="1"/>
          </p:cNvPicPr>
          <p:nvPr/>
        </p:nvPicPr>
        <p:blipFill>
          <a:blip r:embed="rId3"/>
          <a:srcRect l="26005" t="9309" r="24350" b="44149"/>
          <a:stretch>
            <a:fillRect/>
          </a:stretch>
        </p:blipFill>
        <p:spPr bwMode="auto">
          <a:xfrm rot="20490114">
            <a:off x="719202" y="534537"/>
            <a:ext cx="1752600" cy="4819041"/>
          </a:xfrm>
          <a:prstGeom prst="round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8229600" cy="1752600"/>
          </a:xfrm>
        </p:spPr>
        <p:txBody>
          <a:bodyPr>
            <a:normAutofit/>
          </a:bodyPr>
          <a:lstStyle/>
          <a:p>
            <a:r>
              <a:rPr lang="en-IN" sz="6000" b="1" dirty="0">
                <a:solidFill>
                  <a:srgbClr val="C00000"/>
                </a:solidFill>
              </a:rPr>
              <a:t>      DIRECT  VARIATIONS</a:t>
            </a:r>
            <a:endParaRPr lang="en-IN" sz="6000" dirty="0"/>
          </a:p>
        </p:txBody>
      </p:sp>
      <p:sp>
        <p:nvSpPr>
          <p:cNvPr id="5" name="Oval 4"/>
          <p:cNvSpPr/>
          <p:nvPr/>
        </p:nvSpPr>
        <p:spPr>
          <a:xfrm>
            <a:off x="1066800" y="2286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64063542"/>
                  </p:ext>
                </p:extLst>
              </p:nvPr>
            </p:nvGraphicFramePr>
            <p:xfrm>
              <a:off x="457200" y="1219200"/>
              <a:ext cx="7848600" cy="4699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64063542"/>
                  </p:ext>
                </p:extLst>
              </p:nvPr>
            </p:nvGraphicFramePr>
            <p:xfrm>
              <a:off x="457200" y="1219200"/>
              <a:ext cx="7848600" cy="4699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Fallback>
      </mc:AlternateContent>
      <p:sp>
        <p:nvSpPr>
          <p:cNvPr id="4" name="Rectangle 3"/>
          <p:cNvSpPr/>
          <p:nvPr/>
        </p:nvSpPr>
        <p:spPr>
          <a:xfrm>
            <a:off x="1676400" y="304800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u="sng" dirty="0">
                <a:solidFill>
                  <a:srgbClr val="C00000"/>
                </a:solidFill>
              </a:rPr>
              <a:t>CONCEPT MAP </a:t>
            </a:r>
            <a:endParaRPr lang="en-IN" sz="4000" dirty="0"/>
          </a:p>
        </p:txBody>
      </p:sp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10" cstate="print"/>
          <a:srcRect l="17076" t="5051" r="17076" b="42757"/>
          <a:stretch>
            <a:fillRect/>
          </a:stretch>
        </p:blipFill>
        <p:spPr bwMode="auto">
          <a:xfrm>
            <a:off x="0" y="114300"/>
            <a:ext cx="1524000" cy="2362200"/>
          </a:xfrm>
          <a:prstGeom prst="rect">
            <a:avLst/>
          </a:prstGeom>
          <a:noFill/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943600"/>
            <a:ext cx="9144000" cy="895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7620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877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3750"/>
          <a:stretch>
            <a:fillRect/>
          </a:stretch>
        </p:blipFill>
        <p:spPr bwMode="auto">
          <a:xfrm>
            <a:off x="0" y="4876800"/>
            <a:ext cx="9144000" cy="1981200"/>
          </a:xfrm>
          <a:prstGeom prst="rect">
            <a:avLst/>
          </a:prstGeom>
          <a:noFill/>
        </p:spPr>
      </p:pic>
      <p:pic>
        <p:nvPicPr>
          <p:cNvPr id="1026" name="Picture 2" descr="C:\Users\Lenovo\Pictures\giphy (2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00200"/>
            <a:ext cx="6629399" cy="2571750"/>
          </a:xfrm>
          <a:prstGeom prst="rect">
            <a:avLst/>
          </a:prstGeom>
          <a:noFill/>
        </p:spPr>
      </p:pic>
      <p:pic>
        <p:nvPicPr>
          <p:cNvPr id="6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/>
          <a:srcRect l="17076" t="5051" r="17076" b="42757"/>
          <a:stretch>
            <a:fillRect/>
          </a:stretch>
        </p:blipFill>
        <p:spPr bwMode="auto">
          <a:xfrm>
            <a:off x="0" y="2743200"/>
            <a:ext cx="1676400" cy="304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66800" y="2133600"/>
            <a:ext cx="609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Screenshot_20200416-19255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676400" cy="1905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066800" y="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868362"/>
          </a:xfrm>
        </p:spPr>
        <p:txBody>
          <a:bodyPr/>
          <a:lstStyle/>
          <a:p>
            <a:pPr algn="l"/>
            <a:r>
              <a:rPr lang="en-IN" b="1" u="sng" dirty="0">
                <a:solidFill>
                  <a:srgbClr val="C00000"/>
                </a:solidFill>
              </a:rPr>
              <a:t>INTRODUCTION</a:t>
            </a:r>
            <a:endParaRPr lang="en-IN" dirty="0"/>
          </a:p>
        </p:txBody>
      </p:sp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3750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590800"/>
            <a:ext cx="2090726" cy="106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1905000"/>
            <a:ext cx="281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SITUATION - 1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886200"/>
            <a:ext cx="2173857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12548" y="2819400"/>
            <a:ext cx="3674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Cost of 5 pens is Rs. 50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1978" y="3962400"/>
            <a:ext cx="4069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Cost of 12 pens is Rs.120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4876801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 have observed in the relation between number of pens and their cost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2743200" y="2971800"/>
            <a:ext cx="521208" cy="256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ight Arrow 17"/>
          <p:cNvSpPr/>
          <p:nvPr/>
        </p:nvSpPr>
        <p:spPr>
          <a:xfrm rot="10800000">
            <a:off x="2743200" y="4114800"/>
            <a:ext cx="521208" cy="256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Pictures\giphy (5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0"/>
            <a:ext cx="3962400" cy="297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/>
            </a:r>
            <a:b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</a:br>
            <a:r>
              <a:rPr lang="en-U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SITUATION - 2</a:t>
            </a:r>
            <a:r>
              <a:rPr lang="en-IN" u="sng" dirty="0">
                <a:solidFill>
                  <a:srgbClr val="C00000"/>
                </a:solidFill>
              </a:rPr>
              <a:t/>
            </a:r>
            <a:br>
              <a:rPr lang="en-IN" u="sng" dirty="0">
                <a:solidFill>
                  <a:srgbClr val="C00000"/>
                </a:solidFill>
              </a:rPr>
            </a:br>
            <a:endParaRPr lang="en-IN" u="sng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3750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</p:spPr>
      </p:pic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4" cstate="print"/>
          <a:srcRect l="17076" t="5051" r="17076" b="42757"/>
          <a:stretch>
            <a:fillRect/>
          </a:stretch>
        </p:blipFill>
        <p:spPr bwMode="auto">
          <a:xfrm>
            <a:off x="0" y="0"/>
            <a:ext cx="1676400" cy="190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90600" y="0"/>
            <a:ext cx="914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533400" y="1981200"/>
            <a:ext cx="8077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With a speed of 40km/hr, a distance of 1200km is covered in 30 hrs. When the  speed is increased to 60km/hr, a distance of 1200km is covered only in 20 hrs.</a:t>
            </a:r>
          </a:p>
          <a:p>
            <a:pPr algn="just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What do you have observed in the relation between speed of the car and time taken to cover the given distance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555 L 0.175 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novo\Pictures\giphy (3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29536">
            <a:off x="241921" y="-4706"/>
            <a:ext cx="1981200" cy="170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en-IN" b="1" dirty="0">
                <a:solidFill>
                  <a:srgbClr val="C00000"/>
                </a:solidFill>
              </a:rPr>
              <a:t>          </a:t>
            </a:r>
            <a:r>
              <a:rPr lang="en-IN" b="1" u="sng" dirty="0">
                <a:solidFill>
                  <a:srgbClr val="C00000"/>
                </a:solidFill>
              </a:rPr>
              <a:t>OBSERVATION</a:t>
            </a:r>
            <a:endParaRPr lang="en-IN" u="sng" dirty="0"/>
          </a:p>
        </p:txBody>
      </p:sp>
      <p:pic>
        <p:nvPicPr>
          <p:cNvPr id="4" name="Picture 2" descr="C:\Users\Lenovo\Desktop\20200416_09092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3750"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16764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sz="2800" dirty="0"/>
              <a:t> </a:t>
            </a:r>
            <a:r>
              <a:rPr lang="en-IN" sz="2800" b="1" dirty="0"/>
              <a:t>In the 1</a:t>
            </a:r>
            <a:r>
              <a:rPr lang="en-IN" sz="2800" b="1" baseline="30000" dirty="0"/>
              <a:t>st</a:t>
            </a:r>
            <a:r>
              <a:rPr lang="en-IN" sz="2800" b="1" dirty="0"/>
              <a:t> situation, an increase in the number of pens  </a:t>
            </a:r>
          </a:p>
          <a:p>
            <a:pPr algn="just"/>
            <a:r>
              <a:rPr lang="en-IN" sz="2800" b="1" dirty="0"/>
              <a:t>    results in an increase in the cost.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800" b="1" dirty="0"/>
              <a:t> In the 2</a:t>
            </a:r>
            <a:r>
              <a:rPr lang="en-IN" sz="2800" b="1" baseline="30000" dirty="0"/>
              <a:t>nd</a:t>
            </a:r>
            <a:r>
              <a:rPr lang="en-IN" sz="2800" b="1" dirty="0"/>
              <a:t> situation, an increase in the speed causes in </a:t>
            </a:r>
          </a:p>
          <a:p>
            <a:pPr algn="just"/>
            <a:r>
              <a:rPr lang="en-IN" sz="2800" b="1" dirty="0"/>
              <a:t>    the decrease in the time (distance remaining same)</a:t>
            </a:r>
          </a:p>
          <a:p>
            <a:pPr algn="just"/>
            <a:r>
              <a:rPr lang="en-IN" sz="2800" b="1" dirty="0"/>
              <a:t>    From the above observations, it is clear that: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386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the values of two quantities are related in such a way that a change in one results in a corresponding change in the other, the two quantities are said to be in variation.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630870045"/>
              </p:ext>
            </p:extLst>
          </p:nvPr>
        </p:nvGraphicFramePr>
        <p:xfrm>
          <a:off x="304799" y="609599"/>
          <a:ext cx="8610601" cy="536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Content Placeholder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105400"/>
            <a:ext cx="9144000" cy="1733905"/>
          </a:xfrm>
          <a:prstGeom prst="rect">
            <a:avLst/>
          </a:prstGeom>
        </p:spPr>
      </p:pic>
      <p:pic>
        <p:nvPicPr>
          <p:cNvPr id="5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7"/>
          <a:srcRect l="17076" t="5051" r="17076" b="42757"/>
          <a:stretch>
            <a:fillRect/>
          </a:stretch>
        </p:blipFill>
        <p:spPr bwMode="auto">
          <a:xfrm>
            <a:off x="0" y="0"/>
            <a:ext cx="1676400" cy="2209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43000" y="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717780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7315200" y="3276600"/>
            <a:ext cx="1524000" cy="2133600"/>
          </a:xfrm>
          <a:prstGeom prst="rect">
            <a:avLst/>
          </a:prstGeom>
          <a:noFill/>
        </p:spPr>
      </p:pic>
      <p:pic>
        <p:nvPicPr>
          <p:cNvPr id="1026" name="Picture 2" descr="C:\Users\Lenovo\Desktop\20200416_090920.png"/>
          <p:cNvPicPr>
            <a:picLocks noChangeAspect="1" noChangeArrowheads="1"/>
          </p:cNvPicPr>
          <p:nvPr/>
        </p:nvPicPr>
        <p:blipFill>
          <a:blip r:embed="rId3"/>
          <a:srcRect t="43750"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8534400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IN" b="1" dirty="0">
                <a:solidFill>
                  <a:srgbClr val="FF0000"/>
                </a:solidFill>
              </a:rPr>
              <a:t/>
            </a:r>
            <a:br>
              <a:rPr lang="en-IN" b="1" dirty="0">
                <a:solidFill>
                  <a:srgbClr val="FF0000"/>
                </a:solidFill>
              </a:rPr>
            </a:br>
            <a:r>
              <a:rPr lang="en-IN" b="1" dirty="0">
                <a:solidFill>
                  <a:srgbClr val="FF0000"/>
                </a:solidFill>
              </a:rPr>
              <a:t/>
            </a:r>
            <a:br>
              <a:rPr lang="en-IN" b="1" dirty="0">
                <a:solidFill>
                  <a:srgbClr val="FF0000"/>
                </a:solidFill>
              </a:rPr>
            </a:br>
            <a:r>
              <a:rPr lang="en-IN" sz="4900" b="1" u="sng" dirty="0">
                <a:solidFill>
                  <a:srgbClr val="C00000"/>
                </a:solidFill>
              </a:rPr>
              <a:t>DIRECT  VARIATIONS</a:t>
            </a:r>
            <a:r>
              <a:rPr lang="en-IN" b="1" dirty="0">
                <a:solidFill>
                  <a:srgbClr val="C00000"/>
                </a:solidFill>
              </a:rPr>
              <a:t/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8763000" cy="4038600"/>
          </a:xfrm>
        </p:spPr>
        <p:txBody>
          <a:bodyPr>
            <a:normAutofit/>
          </a:bodyPr>
          <a:lstStyle/>
          <a:p>
            <a:pPr algn="just"/>
            <a:r>
              <a:rPr lang="en-IN" sz="2400" dirty="0">
                <a:solidFill>
                  <a:schemeClr val="tx1"/>
                </a:solidFill>
              </a:rPr>
              <a:t>Let us consider that the cost of 3kg sugar is Rs. 105.</a:t>
            </a:r>
          </a:p>
          <a:p>
            <a:pPr algn="just"/>
            <a:r>
              <a:rPr lang="en-IN" sz="2400" dirty="0">
                <a:solidFill>
                  <a:schemeClr val="tx1"/>
                </a:solidFill>
              </a:rPr>
              <a:t>Then what will be the cost of 5kg sugar ?</a:t>
            </a:r>
          </a:p>
          <a:p>
            <a:pPr algn="just"/>
            <a:r>
              <a:rPr lang="en-IN" sz="2400" dirty="0">
                <a:solidFill>
                  <a:schemeClr val="tx1"/>
                </a:solidFill>
              </a:rPr>
              <a:t>To solve the above problem , what should I find first?</a:t>
            </a:r>
          </a:p>
          <a:p>
            <a:pPr algn="just"/>
            <a:r>
              <a:rPr lang="en-IN" sz="2400" dirty="0">
                <a:solidFill>
                  <a:schemeClr val="tx1"/>
                </a:solidFill>
              </a:rPr>
              <a:t>So, find the cost of 1kg sugar which will be Rs. 105 ÷ 3 = Rs. 35</a:t>
            </a:r>
          </a:p>
          <a:p>
            <a:pPr algn="just"/>
            <a:r>
              <a:rPr lang="en-IN" sz="2400" dirty="0">
                <a:solidFill>
                  <a:schemeClr val="tx1"/>
                </a:solidFill>
              </a:rPr>
              <a:t>Then the cost of 5kg sugar= Rs. 35× 5= Rs. 175</a:t>
            </a:r>
          </a:p>
          <a:p>
            <a:pPr algn="just"/>
            <a:r>
              <a:rPr lang="en-IN" sz="2400" dirty="0">
                <a:solidFill>
                  <a:schemeClr val="tx1"/>
                </a:solidFill>
              </a:rPr>
              <a:t>Let’s plot a table between weight of sugar and it’s cost.</a:t>
            </a:r>
          </a:p>
          <a:p>
            <a:pPr algn="l"/>
            <a:endParaRPr lang="en-IN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399" y="4038600"/>
          <a:ext cx="5867400" cy="1066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743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C00000"/>
                          </a:solidFill>
                        </a:rPr>
                        <a:t>Weight</a:t>
                      </a:r>
                      <a:r>
                        <a:rPr lang="en-IN" baseline="0" dirty="0">
                          <a:solidFill>
                            <a:srgbClr val="C00000"/>
                          </a:solidFill>
                        </a:rPr>
                        <a:t> of sugar ( in Kg) (X)</a:t>
                      </a:r>
                      <a:endParaRPr lang="en-IN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C00000"/>
                          </a:solidFill>
                        </a:rPr>
                        <a:t>Cost</a:t>
                      </a:r>
                      <a:r>
                        <a:rPr lang="en-IN" b="1" baseline="0" dirty="0">
                          <a:solidFill>
                            <a:srgbClr val="C00000"/>
                          </a:solidFill>
                        </a:rPr>
                        <a:t> (in Rs.)  (Y)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105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175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5410201"/>
            <a:ext cx="701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Can you find out the relationship between 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weight of sugar and the cost ? </a:t>
            </a:r>
          </a:p>
        </p:txBody>
      </p:sp>
      <p:sp>
        <p:nvSpPr>
          <p:cNvPr id="10" name="Oval 9"/>
          <p:cNvSpPr/>
          <p:nvPr/>
        </p:nvSpPr>
        <p:spPr>
          <a:xfrm>
            <a:off x="8229600" y="32004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Lenovo\Desktop\Screenshot_20200416-192558.png"/>
          <p:cNvPicPr>
            <a:picLocks noChangeAspect="1" noChangeArrowheads="1"/>
          </p:cNvPicPr>
          <p:nvPr/>
        </p:nvPicPr>
        <p:blipFill>
          <a:blip r:embed="rId2" cstate="print"/>
          <a:srcRect l="17076" t="5051" r="17076" b="42757"/>
          <a:stretch>
            <a:fillRect/>
          </a:stretch>
        </p:blipFill>
        <p:spPr bwMode="auto">
          <a:xfrm>
            <a:off x="7467600" y="3886200"/>
            <a:ext cx="1371600" cy="1828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232912" y="1283748"/>
            <a:ext cx="8210213" cy="4461443"/>
          </a:xfrm>
          <a:blipFill rotWithShape="0">
            <a:blip r:embed="rId3"/>
            <a:stretch>
              <a:fillRect l="-891" t="-2736" r="-1058"/>
            </a:stretch>
          </a:blipFill>
        </p:spPr>
        <p:txBody>
          <a:bodyPr/>
          <a:lstStyle/>
          <a:p>
            <a:r>
              <a:rPr lang="en-IN" dirty="0">
                <a:noFill/>
              </a:rPr>
              <a:t> 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74" r="543"/>
          <a:stretch/>
        </p:blipFill>
        <p:spPr>
          <a:xfrm>
            <a:off x="0" y="5638800"/>
            <a:ext cx="9144000" cy="12005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610" y="2209800"/>
            <a:ext cx="861779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If two quantities are related in such a way that an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increase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in one quantity results a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corresponding </a:t>
            </a:r>
          </a:p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increase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in the other and vice-versa, then such a variation is called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direct variation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572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u="sng" dirty="0">
                <a:solidFill>
                  <a:srgbClr val="C00000"/>
                </a:solidFill>
              </a:rPr>
              <a:t>DEFINITION OF DIRECT VARIATIONS</a:t>
            </a:r>
            <a:endParaRPr lang="en-IN" sz="3600" dirty="0"/>
          </a:p>
        </p:txBody>
      </p:sp>
      <p:sp>
        <p:nvSpPr>
          <p:cNvPr id="10" name="Oval 9"/>
          <p:cNvSpPr/>
          <p:nvPr/>
        </p:nvSpPr>
        <p:spPr>
          <a:xfrm>
            <a:off x="8001000" y="335280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4950882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1141</Words>
  <Application>Microsoft Office PowerPoint</Application>
  <PresentationFormat>On-screen Show (4:3)</PresentationFormat>
  <Paragraphs>270</Paragraphs>
  <Slides>31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      DIRECT  VARIATIONS</vt:lpstr>
      <vt:lpstr>INTRODUCTION</vt:lpstr>
      <vt:lpstr> SITUATION - 2 </vt:lpstr>
      <vt:lpstr>          OBSERVATION</vt:lpstr>
      <vt:lpstr>Slide 7</vt:lpstr>
      <vt:lpstr>  DIRECT  VARIATIONS  </vt:lpstr>
      <vt:lpstr>Slide 9</vt:lpstr>
      <vt:lpstr>Slide 10</vt:lpstr>
      <vt:lpstr>Let’s Watch this…… </vt:lpstr>
      <vt:lpstr>Slide 12</vt:lpstr>
      <vt:lpstr>Slide 13</vt:lpstr>
      <vt:lpstr>Slide 14</vt:lpstr>
      <vt:lpstr>       INVERSE  VARIATIONS</vt:lpstr>
      <vt:lpstr>Slide 16</vt:lpstr>
      <vt:lpstr>Slide 17</vt:lpstr>
      <vt:lpstr>Slide 18</vt:lpstr>
      <vt:lpstr>Let’s Watch this…..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rajni bala</cp:lastModifiedBy>
  <cp:revision>115</cp:revision>
  <dcterms:created xsi:type="dcterms:W3CDTF">2006-08-16T00:00:00Z</dcterms:created>
  <dcterms:modified xsi:type="dcterms:W3CDTF">2020-04-30T07:21:59Z</dcterms:modified>
</cp:coreProperties>
</file>